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304" r:id="rId9"/>
    <p:sldId id="294" r:id="rId10"/>
    <p:sldId id="296" r:id="rId11"/>
    <p:sldId id="305" r:id="rId12"/>
    <p:sldId id="297" r:id="rId13"/>
    <p:sldId id="298" r:id="rId14"/>
    <p:sldId id="299" r:id="rId15"/>
    <p:sldId id="300" r:id="rId16"/>
    <p:sldId id="301" r:id="rId17"/>
    <p:sldId id="285" r:id="rId18"/>
    <p:sldId id="286" r:id="rId19"/>
    <p:sldId id="267" r:id="rId20"/>
    <p:sldId id="270" r:id="rId21"/>
    <p:sldId id="271" r:id="rId22"/>
    <p:sldId id="272" r:id="rId23"/>
    <p:sldId id="274" r:id="rId24"/>
    <p:sldId id="276" r:id="rId25"/>
    <p:sldId id="302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AEBAE-3981-439C-92FD-48A69522C0BE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CA987-FB0A-4778-9888-8EDF8BB2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5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D6EED-E6C2-48BC-9864-E09DAD06105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D6EED-E6C2-48BC-9864-E09DAD06105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8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D6EED-E6C2-48BC-9864-E09DAD06105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6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D6EED-E6C2-48BC-9864-E09DAD06105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06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D6EED-E6C2-48BC-9864-E09DAD06105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71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D6EED-E6C2-48BC-9864-E09DAD06105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7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261-5549-432C-BF3A-11BE780BC2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D0E2-DB05-43E8-886C-9A9E1191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261-5549-432C-BF3A-11BE780BC2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D0E2-DB05-43E8-886C-9A9E1191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261-5549-432C-BF3A-11BE780BC2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D0E2-DB05-43E8-886C-9A9E1191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15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5BB0A-518D-4C2E-AC0A-DB92FE27A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5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261-5549-432C-BF3A-11BE780BC2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D0E2-DB05-43E8-886C-9A9E1191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261-5549-432C-BF3A-11BE780BC2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D0E2-DB05-43E8-886C-9A9E1191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2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261-5549-432C-BF3A-11BE780BC2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D0E2-DB05-43E8-886C-9A9E1191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261-5549-432C-BF3A-11BE780BC2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D0E2-DB05-43E8-886C-9A9E1191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7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261-5549-432C-BF3A-11BE780BC2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D0E2-DB05-43E8-886C-9A9E1191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7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261-5549-432C-BF3A-11BE780BC2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D0E2-DB05-43E8-886C-9A9E1191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261-5549-432C-BF3A-11BE780BC2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D0E2-DB05-43E8-886C-9A9E1191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7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261-5549-432C-BF3A-11BE780BC2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D0E2-DB05-43E8-886C-9A9E1191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4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CF261-5549-432C-BF3A-11BE780BC2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D0E2-DB05-43E8-886C-9A9E1191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2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staplehurst-music-centre.co.uk/sitebuildercontent/sitebuilderpictures/everest.jpg&amp;imgrefurl=http://www.flickr.com/groups/toorajnaim/&amp;usg=__N4iyARst7MvwkATFkWNwxudw0E4=&amp;h=1024&amp;w=1280&amp;sz=291&amp;hl=vi&amp;start=6&amp;um=1&amp;itbs=1&amp;tbnid=S1H4Xcj-CWlzmM:&amp;tbnh=120&amp;tbnw=150&amp;prev=/images?q%3Deverest%26hl%3Dvi%26sa%3DN%26um%3D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" Target="slide13.xml"/><Relationship Id="rId7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" Target="slide13.xml"/><Relationship Id="rId7" Type="http://schemas.openxmlformats.org/officeDocument/2006/relationships/image" Target="../media/image4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slide" Target="slide21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86000" y="4478339"/>
            <a:ext cx="7620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i="1" dirty="0" err="1">
                <a:solidFill>
                  <a:srgbClr val="0000FF"/>
                </a:solidFill>
              </a:rPr>
              <a:t>Giáo</a:t>
            </a:r>
            <a:r>
              <a:rPr lang="en-US" altLang="en-US" sz="2000" b="1" i="1" dirty="0">
                <a:solidFill>
                  <a:srgbClr val="0000FF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</a:rPr>
              <a:t>viên</a:t>
            </a:r>
            <a:r>
              <a:rPr lang="en-US" altLang="en-US" sz="2000" b="1" i="1" dirty="0">
                <a:solidFill>
                  <a:srgbClr val="0000FF"/>
                </a:solidFill>
              </a:rPr>
              <a:t> : </a:t>
            </a:r>
            <a:r>
              <a:rPr lang="en-US" altLang="en-US" sz="2000" b="1" i="1" dirty="0" smtClean="0">
                <a:solidFill>
                  <a:srgbClr val="0000FF"/>
                </a:solidFill>
              </a:rPr>
              <a:t>Cao </a:t>
            </a:r>
            <a:r>
              <a:rPr lang="en-US" altLang="en-US" sz="2000" b="1" i="1" dirty="0" err="1" smtClean="0">
                <a:solidFill>
                  <a:srgbClr val="0000FF"/>
                </a:solidFill>
              </a:rPr>
              <a:t>Thị</a:t>
            </a:r>
            <a:r>
              <a:rPr lang="en-US" altLang="en-US" sz="2000" b="1" i="1" dirty="0" smtClean="0">
                <a:solidFill>
                  <a:srgbClr val="0000FF"/>
                </a:solidFill>
              </a:rPr>
              <a:t> Mai </a:t>
            </a:r>
            <a:r>
              <a:rPr lang="en-US" altLang="en-US" sz="2000" b="1" i="1" dirty="0" err="1" smtClean="0">
                <a:solidFill>
                  <a:srgbClr val="0000FF"/>
                </a:solidFill>
              </a:rPr>
              <a:t>Lý</a:t>
            </a:r>
            <a:endParaRPr lang="en-US" altLang="en-US" sz="2000" b="1" i="1" dirty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0000FF"/>
                </a:solidFill>
              </a:rPr>
              <a:t>TRƯỜNG THCS </a:t>
            </a:r>
            <a:r>
              <a:rPr lang="en-US" altLang="en-US" sz="2000" b="1" i="1" dirty="0" smtClean="0">
                <a:solidFill>
                  <a:srgbClr val="0000FF"/>
                </a:solidFill>
              </a:rPr>
              <a:t>SƠN LÔI</a:t>
            </a:r>
            <a:endParaRPr lang="en-US" altLang="en-US" sz="2000" b="1" i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  <p:pic>
        <p:nvPicPr>
          <p:cNvPr id="2051" name="Picture 3" descr="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0668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192"/>
            <a:chExt cx="5760" cy="3936"/>
          </a:xfrm>
        </p:grpSpPr>
        <p:grpSp>
          <p:nvGrpSpPr>
            <p:cNvPr id="2061" name="Group 5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064" name="Picture 6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5" name="Picture 7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2" name="Picture 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9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0"/>
          <p:cNvGrpSpPr>
            <a:grpSpLocks/>
          </p:cNvGrpSpPr>
          <p:nvPr/>
        </p:nvGrpSpPr>
        <p:grpSpPr bwMode="auto">
          <a:xfrm>
            <a:off x="1828800" y="381000"/>
            <a:ext cx="8382000" cy="6172200"/>
            <a:chOff x="528" y="336"/>
            <a:chExt cx="4752" cy="3708"/>
          </a:xfrm>
        </p:grpSpPr>
        <p:pic>
          <p:nvPicPr>
            <p:cNvPr id="2056" name="Picture 14" descr="WhitecornerFlow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784"/>
              <a:ext cx="96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16" descr="WhitecornerFlow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640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27" descr="15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6"/>
              <a:ext cx="1440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28" descr="15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36"/>
              <a:ext cx="1440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FLOWER~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064" y="3744"/>
              <a:ext cx="168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60" name="WordArt 16"/>
          <p:cNvSpPr>
            <a:spLocks noChangeArrowheads="1" noChangeShapeType="1" noTextEdit="1"/>
          </p:cNvSpPr>
          <p:nvPr/>
        </p:nvSpPr>
        <p:spPr bwMode="auto">
          <a:xfrm>
            <a:off x="3429000" y="723900"/>
            <a:ext cx="5181600" cy="6134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72100"/>
              </a:avLst>
            </a:prstTxWarp>
          </a:bodyPr>
          <a:lstStyle/>
          <a:p>
            <a:pPr algn="ctr"/>
            <a:r>
              <a:rPr lang="pt-BR" sz="40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stote" panose="020B7200000000000000" pitchFamily="34" charset="0"/>
              </a:rPr>
              <a:t>Chµo mõng c¸c thÇy c« gi¸o vµ c¸c em häc sinh!</a:t>
            </a:r>
            <a:endParaRPr lang="en-US" sz="40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24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Mua20dong20(45)25956"/>
          <p:cNvPicPr>
            <a:picLocks noChangeAspect="1" noChangeArrowheads="1" noCrop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1"/>
            <a:ext cx="39624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loud-01-june"/>
          <p:cNvPicPr>
            <a:picLocks noChangeAspect="1" noChangeArrowheads="1" noCrop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121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Storm-08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1"/>
            <a:ext cx="11049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attle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388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32038-floating-market-Mekong-delta-0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4495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coral_reef_1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3505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38400" y="32908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Hiện tượng tự nhiên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315200" y="33528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Sinh vật sinh sống ở biển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828800" y="6491288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Con người sinh sống, tham gia sản xuất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086600" y="6491288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Gia súc sinh sống</a:t>
            </a:r>
          </a:p>
        </p:txBody>
      </p:sp>
    </p:spTree>
    <p:extLst>
      <p:ext uri="{BB962C8B-B14F-4D97-AF65-F5344CB8AC3E}">
        <p14:creationId xmlns:p14="http://schemas.microsoft.com/office/powerpoint/2010/main" val="3637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>
          <a:xfrm>
            <a:off x="203200" y="984912"/>
            <a:ext cx="11379200" cy="685800"/>
          </a:xfrm>
        </p:spPr>
        <p:txBody>
          <a:bodyPr/>
          <a:lstStyle/>
          <a:p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mảng (mảng kiến tạo)</a:t>
            </a:r>
            <a:endParaRPr lang="en-US" altLang="vi-VN" sz="2400" b="1" u="sng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A132AC-F0F8-4D8E-B9CD-0CA927825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46" t="31163" r="24041" b="15504"/>
          <a:stretch/>
        </p:blipFill>
        <p:spPr>
          <a:xfrm>
            <a:off x="5605670" y="1524000"/>
            <a:ext cx="6414024" cy="423210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4C2FDB-3FF6-436B-B7BD-D18AB477072B}"/>
              </a:ext>
            </a:extLst>
          </p:cNvPr>
          <p:cNvSpPr txBox="1"/>
          <p:nvPr/>
        </p:nvSpPr>
        <p:spPr>
          <a:xfrm>
            <a:off x="6652564" y="5778593"/>
            <a:ext cx="5022574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Hình 2. Các địa mảng của lớp vỏ Trái Đất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6452" y="1811948"/>
            <a:ext cx="5230191" cy="11079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  <a:tab pos="1962150" algn="l"/>
              </a:tabLst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Kể tên các địa mảng chính? Việt Nam nằm ở địa mảng nào?</a:t>
            </a:r>
            <a:endParaRPr kumimoji="0" lang="en-US" sz="22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9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794" grpId="0" animBg="1"/>
      <p:bldP spid="3379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2895600" y="1"/>
            <a:ext cx="586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ÔN TẬP HỌC KÌ I</a:t>
            </a:r>
          </a:p>
        </p:txBody>
      </p:sp>
      <p:sp>
        <p:nvSpPr>
          <p:cNvPr id="48131" name="Line 6"/>
          <p:cNvSpPr>
            <a:spLocks noChangeShapeType="1"/>
          </p:cNvSpPr>
          <p:nvPr/>
        </p:nvSpPr>
        <p:spPr bwMode="auto">
          <a:xfrm>
            <a:off x="1524000" y="484188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Text Box 9"/>
          <p:cNvSpPr txBox="1">
            <a:spLocks noChangeArrowheads="1"/>
          </p:cNvSpPr>
          <p:nvPr/>
        </p:nvSpPr>
        <p:spPr bwMode="auto">
          <a:xfrm>
            <a:off x="1524000" y="914400"/>
            <a:ext cx="4533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i="1" dirty="0" smtClean="0"/>
              <a:t>4. </a:t>
            </a:r>
            <a:r>
              <a:rPr lang="en-US" altLang="en-US" sz="2200" b="1" i="1" dirty="0" err="1" smtClean="0"/>
              <a:t>Các</a:t>
            </a:r>
            <a:r>
              <a:rPr lang="en-US" altLang="en-US" sz="2200" b="1" i="1" dirty="0" smtClean="0"/>
              <a:t> </a:t>
            </a:r>
            <a:r>
              <a:rPr lang="en-US" altLang="en-US" sz="2200" b="1" i="1" dirty="0" err="1" smtClean="0"/>
              <a:t>dạng</a:t>
            </a:r>
            <a:r>
              <a:rPr lang="en-US" altLang="en-US" sz="2200" b="1" i="1" dirty="0" smtClean="0"/>
              <a:t> </a:t>
            </a:r>
            <a:r>
              <a:rPr lang="en-US" altLang="en-US" sz="2200" b="1" i="1" dirty="0" err="1" smtClean="0"/>
              <a:t>địa</a:t>
            </a:r>
            <a:r>
              <a:rPr lang="en-US" altLang="en-US" sz="2200" b="1" i="1" dirty="0" smtClean="0"/>
              <a:t> </a:t>
            </a:r>
            <a:r>
              <a:rPr lang="en-US" altLang="en-US" sz="2200" b="1" i="1" dirty="0" err="1" smtClean="0"/>
              <a:t>hình</a:t>
            </a:r>
            <a:r>
              <a:rPr lang="en-US" altLang="en-US" sz="2200" b="1" i="1" dirty="0" smtClean="0"/>
              <a:t> </a:t>
            </a:r>
            <a:r>
              <a:rPr lang="en-US" altLang="en-US" sz="2200" b="1" i="1" dirty="0" err="1" smtClean="0"/>
              <a:t>chính</a:t>
            </a:r>
            <a:r>
              <a:rPr lang="en-US" altLang="en-US" sz="2200" b="1" i="1" dirty="0" smtClean="0"/>
              <a:t>.</a:t>
            </a:r>
            <a:endParaRPr lang="en-US" altLang="en-US" sz="2200" b="1" i="1" dirty="0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464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4813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 Box 13"/>
          <p:cNvSpPr txBox="1">
            <a:spLocks noChangeArrowheads="1"/>
          </p:cNvSpPr>
          <p:nvPr/>
        </p:nvSpPr>
        <p:spPr bwMode="auto">
          <a:xfrm>
            <a:off x="2438400" y="6553201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/>
              <a:t>Đồng bằng sông Hồng</a:t>
            </a:r>
          </a:p>
        </p:txBody>
      </p:sp>
      <p:pic>
        <p:nvPicPr>
          <p:cNvPr id="48139" name="Picture 12" descr="http://t0.gstatic.com/images?q=tbn:S1H4Xcj-CWlzmM:http://www.staplehurst-music-centre.co.uk/sitebuildercontent/sitebuilderpictures/everes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455739"/>
            <a:ext cx="40814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Text Box 17"/>
          <p:cNvSpPr txBox="1">
            <a:spLocks noChangeArrowheads="1"/>
          </p:cNvSpPr>
          <p:nvPr/>
        </p:nvSpPr>
        <p:spPr bwMode="auto">
          <a:xfrm>
            <a:off x="6858000" y="6403976"/>
            <a:ext cx="30480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/>
              <a:t>Vùng</a:t>
            </a:r>
            <a:r>
              <a:rPr lang="en-US" sz="2000" b="1" dirty="0"/>
              <a:t> </a:t>
            </a:r>
            <a:r>
              <a:rPr lang="vi-VN" sz="2000" b="1" dirty="0"/>
              <a:t>đồ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Phú</a:t>
            </a:r>
            <a:r>
              <a:rPr lang="en-US" sz="2000" b="1" dirty="0"/>
              <a:t>  </a:t>
            </a:r>
            <a:r>
              <a:rPr lang="en-US" sz="2000" b="1" dirty="0" err="1"/>
              <a:t>Thọ</a:t>
            </a:r>
            <a:r>
              <a:rPr lang="en-US" sz="2000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sp>
        <p:nvSpPr>
          <p:cNvPr id="48141" name="Text Box 18"/>
          <p:cNvSpPr txBox="1">
            <a:spLocks noChangeArrowheads="1"/>
          </p:cNvSpPr>
          <p:nvPr/>
        </p:nvSpPr>
        <p:spPr bwMode="auto">
          <a:xfrm>
            <a:off x="6858000" y="3746501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Đỉnh Everest</a:t>
            </a:r>
          </a:p>
        </p:txBody>
      </p:sp>
      <p:pic>
        <p:nvPicPr>
          <p:cNvPr id="481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447800"/>
            <a:ext cx="439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3" name="Text Box 12"/>
          <p:cNvSpPr txBox="1">
            <a:spLocks noChangeArrowheads="1"/>
          </p:cNvSpPr>
          <p:nvPr/>
        </p:nvSpPr>
        <p:spPr bwMode="auto">
          <a:xfrm>
            <a:off x="2895600" y="3760788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Sơn nguyên Tây Tạng</a:t>
            </a:r>
          </a:p>
        </p:txBody>
      </p:sp>
      <p:pic>
        <p:nvPicPr>
          <p:cNvPr id="15" name="Picture 14" descr="30572181_1843457675960431_2135538527906037760_n-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1" y="4103132"/>
            <a:ext cx="4081464" cy="23923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0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  <p:bldP spid="48140" grpId="0"/>
      <p:bldP spid="48141" grpId="0"/>
      <p:bldP spid="481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75" name="AutoShape 27"/>
          <p:cNvSpPr>
            <a:spLocks noChangeArrowheads="1"/>
          </p:cNvSpPr>
          <p:nvPr/>
        </p:nvSpPr>
        <p:spPr bwMode="auto">
          <a:xfrm>
            <a:off x="5638800" y="4648200"/>
            <a:ext cx="2209800" cy="1600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474" name="AutoShape 26"/>
          <p:cNvSpPr>
            <a:spLocks noChangeArrowheads="1"/>
          </p:cNvSpPr>
          <p:nvPr/>
        </p:nvSpPr>
        <p:spPr bwMode="auto">
          <a:xfrm>
            <a:off x="5638800" y="2286000"/>
            <a:ext cx="2209800" cy="2286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2895600" y="1"/>
            <a:ext cx="586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ÔN TẬP HỌC KÌ I</a:t>
            </a:r>
          </a:p>
        </p:txBody>
      </p:sp>
      <p:sp>
        <p:nvSpPr>
          <p:cNvPr id="50181" name="Line 4"/>
          <p:cNvSpPr>
            <a:spLocks noChangeShapeType="1"/>
          </p:cNvSpPr>
          <p:nvPr/>
        </p:nvSpPr>
        <p:spPr bwMode="auto">
          <a:xfrm>
            <a:off x="1524000" y="484188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458" name="Picture 29" descr="nui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AutoShape 16"/>
          <p:cNvSpPr>
            <a:spLocks noChangeArrowheads="1"/>
          </p:cNvSpPr>
          <p:nvPr/>
        </p:nvSpPr>
        <p:spPr bwMode="auto">
          <a:xfrm>
            <a:off x="1587500" y="2743200"/>
            <a:ext cx="2590800" cy="3124200"/>
          </a:xfrm>
          <a:prstGeom prst="rightArrowCallout">
            <a:avLst>
              <a:gd name="adj1" fmla="val 30147"/>
              <a:gd name="adj2" fmla="val 34435"/>
              <a:gd name="adj3" fmla="val 16667"/>
              <a:gd name="adj4" fmla="val 7667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465" name="AutoShape 17"/>
          <p:cNvSpPr>
            <a:spLocks noChangeArrowheads="1"/>
          </p:cNvSpPr>
          <p:nvPr/>
        </p:nvSpPr>
        <p:spPr bwMode="auto">
          <a:xfrm>
            <a:off x="3886200" y="2895600"/>
            <a:ext cx="16764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631110199 h 21600"/>
              <a:gd name="T4" fmla="*/ 2147483647 w 21600"/>
              <a:gd name="T5" fmla="*/ 1262220398 h 21600"/>
              <a:gd name="T6" fmla="*/ 2147483647 w 21600"/>
              <a:gd name="T7" fmla="*/ 63111019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dirty="0">
                <a:solidFill>
                  <a:schemeClr val="bg1"/>
                </a:solidFill>
              </a:rPr>
              <a:t>Theo </a:t>
            </a:r>
            <a:r>
              <a:rPr lang="en-US" altLang="en-US" sz="1800" dirty="0" err="1">
                <a:solidFill>
                  <a:schemeClr val="bg1"/>
                </a:solidFill>
              </a:rPr>
              <a:t>độ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cao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04466" name="AutoShape 18"/>
          <p:cNvSpPr>
            <a:spLocks noChangeArrowheads="1"/>
          </p:cNvSpPr>
          <p:nvPr/>
        </p:nvSpPr>
        <p:spPr bwMode="auto">
          <a:xfrm>
            <a:off x="3898900" y="4724400"/>
            <a:ext cx="1739900" cy="990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41734762 h 21600"/>
              <a:gd name="T4" fmla="*/ 2147483647 w 21600"/>
              <a:gd name="T5" fmla="*/ 2083469524 h 21600"/>
              <a:gd name="T6" fmla="*/ 2147483647 w 21600"/>
              <a:gd name="T7" fmla="*/ 104173476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Theo </a:t>
            </a:r>
            <a:r>
              <a:rPr lang="en-US" altLang="en-US" sz="1600" dirty="0" err="1">
                <a:solidFill>
                  <a:schemeClr val="bg1"/>
                </a:solidFill>
              </a:rPr>
              <a:t>thời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</a:rPr>
              <a:t>gian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</a:rPr>
              <a:t>hình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</a:rPr>
              <a:t>thành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104468" name="AutoShape 20"/>
          <p:cNvSpPr>
            <a:spLocks noChangeArrowheads="1"/>
          </p:cNvSpPr>
          <p:nvPr/>
        </p:nvSpPr>
        <p:spPr bwMode="auto">
          <a:xfrm>
            <a:off x="5791200" y="2492375"/>
            <a:ext cx="19050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71999"/>
                </a:schemeClr>
              </a:gs>
              <a:gs pos="100000">
                <a:schemeClr val="bg1"/>
              </a:gs>
            </a:gsLst>
            <a:lin ang="2700000" scaled="1"/>
          </a:gradFill>
          <a:ln w="28575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Núi cao</a:t>
            </a:r>
          </a:p>
        </p:txBody>
      </p:sp>
      <p:sp>
        <p:nvSpPr>
          <p:cNvPr id="104469" name="AutoShape 21"/>
          <p:cNvSpPr>
            <a:spLocks noChangeArrowheads="1"/>
          </p:cNvSpPr>
          <p:nvPr/>
        </p:nvSpPr>
        <p:spPr bwMode="auto">
          <a:xfrm>
            <a:off x="5791200" y="3178175"/>
            <a:ext cx="19050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71999"/>
                </a:schemeClr>
              </a:gs>
              <a:gs pos="100000">
                <a:schemeClr val="bg1"/>
              </a:gs>
            </a:gsLst>
            <a:lin ang="2700000" scaled="1"/>
          </a:gradFill>
          <a:ln w="28575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Núi trung bình</a:t>
            </a:r>
          </a:p>
        </p:txBody>
      </p:sp>
      <p:sp>
        <p:nvSpPr>
          <p:cNvPr id="104470" name="AutoShape 22"/>
          <p:cNvSpPr>
            <a:spLocks noChangeArrowheads="1"/>
          </p:cNvSpPr>
          <p:nvPr/>
        </p:nvSpPr>
        <p:spPr bwMode="auto">
          <a:xfrm>
            <a:off x="5791200" y="3863975"/>
            <a:ext cx="19050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71999"/>
                </a:schemeClr>
              </a:gs>
              <a:gs pos="100000">
                <a:schemeClr val="bg1"/>
              </a:gs>
            </a:gsLst>
            <a:lin ang="2700000" scaled="1"/>
          </a:gradFill>
          <a:ln w="28575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Núi thấp</a:t>
            </a:r>
          </a:p>
        </p:txBody>
      </p:sp>
      <p:sp>
        <p:nvSpPr>
          <p:cNvPr id="104471" name="AutoShape 23"/>
          <p:cNvSpPr>
            <a:spLocks noChangeArrowheads="1"/>
          </p:cNvSpPr>
          <p:nvPr/>
        </p:nvSpPr>
        <p:spPr bwMode="auto">
          <a:xfrm>
            <a:off x="5791200" y="4800600"/>
            <a:ext cx="19050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71999"/>
                </a:schemeClr>
              </a:gs>
              <a:gs pos="100000">
                <a:schemeClr val="bg1"/>
              </a:gs>
            </a:gsLst>
            <a:lin ang="2700000" scaled="1"/>
          </a:gradFill>
          <a:ln w="28575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Núi già</a:t>
            </a:r>
          </a:p>
        </p:txBody>
      </p:sp>
      <p:sp>
        <p:nvSpPr>
          <p:cNvPr id="104472" name="AutoShape 24"/>
          <p:cNvSpPr>
            <a:spLocks noChangeArrowheads="1"/>
          </p:cNvSpPr>
          <p:nvPr/>
        </p:nvSpPr>
        <p:spPr bwMode="auto">
          <a:xfrm>
            <a:off x="5791200" y="5486400"/>
            <a:ext cx="19050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71999"/>
                </a:schemeClr>
              </a:gs>
              <a:gs pos="100000">
                <a:schemeClr val="bg1"/>
              </a:gs>
            </a:gsLst>
            <a:lin ang="2700000" scaled="1"/>
          </a:gradFill>
          <a:ln w="28575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Núi trẻ</a:t>
            </a:r>
          </a:p>
        </p:txBody>
      </p:sp>
      <p:pic>
        <p:nvPicPr>
          <p:cNvPr id="10447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1148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7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590800"/>
            <a:ext cx="228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78" name="Rectangle 30"/>
          <p:cNvSpPr>
            <a:spLocks noChangeArrowheads="1"/>
          </p:cNvSpPr>
          <p:nvPr/>
        </p:nvSpPr>
        <p:spPr bwMode="auto">
          <a:xfrm>
            <a:off x="8458200" y="2514600"/>
            <a:ext cx="1428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Núi già</a:t>
            </a:r>
          </a:p>
        </p:txBody>
      </p:sp>
      <p:sp>
        <p:nvSpPr>
          <p:cNvPr id="104479" name="Rectangle 31"/>
          <p:cNvSpPr>
            <a:spLocks noChangeArrowheads="1"/>
          </p:cNvSpPr>
          <p:nvPr/>
        </p:nvSpPr>
        <p:spPr bwMode="auto">
          <a:xfrm>
            <a:off x="8458200" y="4038600"/>
            <a:ext cx="1428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Núi trẻ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204326" y="35052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144001" y="60960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0198" name="Text Box 9"/>
          <p:cNvSpPr txBox="1">
            <a:spLocks noChangeArrowheads="1"/>
          </p:cNvSpPr>
          <p:nvPr/>
        </p:nvSpPr>
        <p:spPr bwMode="auto">
          <a:xfrm>
            <a:off x="1524000" y="914400"/>
            <a:ext cx="4533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i="1" dirty="0" smtClean="0"/>
              <a:t>NÚI .</a:t>
            </a:r>
            <a:endParaRPr lang="en-US" alt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201513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5" grpId="0" animBg="1"/>
      <p:bldP spid="104474" grpId="0" animBg="1"/>
      <p:bldP spid="50184" grpId="0" animBg="1"/>
      <p:bldP spid="104465" grpId="0" animBg="1"/>
      <p:bldP spid="104466" grpId="0" animBg="1"/>
      <p:bldP spid="104468" grpId="0" animBg="1"/>
      <p:bldP spid="104469" grpId="0" animBg="1"/>
      <p:bldP spid="104470" grpId="0" animBg="1"/>
      <p:bldP spid="104471" grpId="0" animBg="1"/>
      <p:bldP spid="104472" grpId="0" animBg="1"/>
      <p:bldP spid="104478" grpId="0"/>
      <p:bldP spid="104479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10000" y="1"/>
            <a:ext cx="4648200" cy="4667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</a:rPr>
              <a:t>ĐỊA HÌNH BỀ MẶT TRÁI ĐẤT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600200" y="3276601"/>
            <a:ext cx="990600" cy="4667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</a:rPr>
              <a:t>Núi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4953000" y="1676400"/>
            <a:ext cx="1143000" cy="5334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676400" y="533400"/>
            <a:ext cx="89154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Núi: Là dạng địa hình nhô cao rõ rệt trên mặt đất. Độ cao trung bình &gt;500m.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895600" y="3276601"/>
            <a:ext cx="2133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Phân loại núi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2057400" y="1295400"/>
            <a:ext cx="0" cy="1981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953000" y="2209800"/>
            <a:ext cx="914400" cy="99060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819400" y="1981201"/>
            <a:ext cx="2133600" cy="466725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CC"/>
                </a:solidFill>
              </a:rPr>
              <a:t>Theo độ cao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V="1">
            <a:off x="3810000" y="24384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V="1">
            <a:off x="2590800" y="3505200"/>
            <a:ext cx="304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6096000" y="1447801"/>
            <a:ext cx="3581400" cy="466725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CC"/>
                </a:solidFill>
              </a:rPr>
              <a:t>Núi thấp: &lt; 1000m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6096000" y="1981201"/>
            <a:ext cx="4572000" cy="466725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CC"/>
                </a:solidFill>
              </a:rPr>
              <a:t>Núi TB: Từ 1000m đến 2000m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096000" y="2514601"/>
            <a:ext cx="3505200" cy="466725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CC"/>
                </a:solidFill>
              </a:rPr>
              <a:t>Núi cao: &gt; 2000m</a:t>
            </a: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4953000" y="2209800"/>
            <a:ext cx="1143000" cy="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4953000" y="2209800"/>
            <a:ext cx="1143000" cy="5334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5562600" y="3200401"/>
            <a:ext cx="2819400" cy="466725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CC"/>
                </a:solidFill>
              </a:rPr>
              <a:t>Cách tính độ cao</a:t>
            </a:r>
          </a:p>
        </p:txBody>
      </p:sp>
      <p:pic>
        <p:nvPicPr>
          <p:cNvPr id="29718" name="Picture 22" descr="6-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>
            <a:fillRect/>
          </a:stretch>
        </p:blipFill>
        <p:spPr bwMode="auto">
          <a:xfrm>
            <a:off x="1524000" y="3886200"/>
            <a:ext cx="8915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124200" y="3886201"/>
            <a:ext cx="2590800" cy="466725"/>
          </a:xfrm>
          <a:prstGeom prst="rect">
            <a:avLst/>
          </a:prstGeom>
          <a:solidFill>
            <a:srgbClr val="00FF00"/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</a:rPr>
              <a:t>Độ cao tương đối</a:t>
            </a: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>
            <a:off x="4343400" y="3657600"/>
            <a:ext cx="1295400" cy="22860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7772400" y="3886201"/>
            <a:ext cx="2590800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</a:rPr>
              <a:t>Độ cao tuyệt đối</a:t>
            </a: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7239000" y="3657600"/>
            <a:ext cx="1828800" cy="22860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H="1">
            <a:off x="2971800" y="4343400"/>
            <a:ext cx="1295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4267200" y="4343400"/>
            <a:ext cx="17526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H="1">
            <a:off x="8458200" y="4343400"/>
            <a:ext cx="76200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727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3" grpId="0" animBg="1"/>
      <p:bldP spid="29704" grpId="0" animBg="1"/>
      <p:bldP spid="29709" grpId="0" animBg="1"/>
      <p:bldP spid="29712" grpId="0" animBg="1"/>
      <p:bldP spid="29713" grpId="0" animBg="1"/>
      <p:bldP spid="29714" grpId="0" animBg="1"/>
      <p:bldP spid="29717" grpId="0" animBg="1"/>
      <p:bldP spid="29719" grpId="0" animBg="1"/>
      <p:bldP spid="297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24000" y="4572001"/>
            <a:ext cx="25146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Địa hình cácxtơ: Địa hình núi đá vôi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4038600" y="5181600"/>
            <a:ext cx="838200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600200" y="3276601"/>
            <a:ext cx="990600" cy="4667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</a:rPr>
              <a:t>Núi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24000" y="1828801"/>
            <a:ext cx="2133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Phân loại núi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524000" y="76201"/>
            <a:ext cx="4343400" cy="466725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CC"/>
                </a:solidFill>
              </a:rPr>
              <a:t>Theo hình dáng và thời gian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2057400" y="53340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2057400" y="2286000"/>
            <a:ext cx="0" cy="990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35" name="Picture 15" descr="6-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3334"/>
          <a:stretch>
            <a:fillRect/>
          </a:stretch>
        </p:blipFill>
        <p:spPr bwMode="auto">
          <a:xfrm>
            <a:off x="3962400" y="838201"/>
            <a:ext cx="6705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962400" y="2667001"/>
            <a:ext cx="2971800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</a:rPr>
              <a:t>Núi trẻ: Hình thành cách đây vài chục triệu năm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7696200" y="2667001"/>
            <a:ext cx="2971800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</a:rPr>
              <a:t>Núi già: Hình thành cách đây vài trăm triệu năm</a:t>
            </a: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H="1">
            <a:off x="5257800" y="533400"/>
            <a:ext cx="60960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5867400" y="533400"/>
            <a:ext cx="289560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3124200" y="22860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42" name="Group 22"/>
          <p:cNvGrpSpPr>
            <a:grpSpLocks/>
          </p:cNvGrpSpPr>
          <p:nvPr/>
        </p:nvGrpSpPr>
        <p:grpSpPr bwMode="auto">
          <a:xfrm>
            <a:off x="4876800" y="3657600"/>
            <a:ext cx="5715000" cy="3048000"/>
            <a:chOff x="0" y="336"/>
            <a:chExt cx="5760" cy="3984"/>
          </a:xfrm>
        </p:grpSpPr>
        <p:pic>
          <p:nvPicPr>
            <p:cNvPr id="21520" name="Picture 23" descr="Image8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6"/>
              <a:ext cx="5760" cy="3984"/>
            </a:xfrm>
            <a:prstGeom prst="rect">
              <a:avLst/>
            </a:prstGeom>
            <a:noFill/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21" name="Text Box 24"/>
            <p:cNvSpPr txBox="1">
              <a:spLocks noChangeArrowheads="1"/>
            </p:cNvSpPr>
            <p:nvPr/>
          </p:nvSpPr>
          <p:spPr bwMode="auto">
            <a:xfrm>
              <a:off x="0" y="384"/>
              <a:ext cx="3840" cy="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</a:rPr>
                <a:t>Núi đá vôi và các hang động (cacxtơ)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01114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6" grpId="0" animBg="1"/>
      <p:bldP spid="30728" grpId="0" animBg="1"/>
      <p:bldP spid="30730" grpId="0" animBg="1"/>
      <p:bldP spid="30736" grpId="0" animBg="1"/>
      <p:bldP spid="307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0" y="2209800"/>
            <a:ext cx="84582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" b="1" dirty="0" err="1">
                <a:solidFill>
                  <a:srgbClr val="0033CC"/>
                </a:solidFill>
              </a:rPr>
              <a:t>Sơ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đồ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tác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động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của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nội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33CC"/>
                </a:solidFill>
              </a:rPr>
              <a:t>sinh</a:t>
            </a:r>
            <a:r>
              <a:rPr lang="en-US" altLang="en-US" sz="2000" b="1" dirty="0" smtClean="0">
                <a:solidFill>
                  <a:srgbClr val="0033CC"/>
                </a:solidFill>
              </a:rPr>
              <a:t>, </a:t>
            </a:r>
            <a:r>
              <a:rPr lang="en-US" altLang="en-US" sz="2000" b="1" dirty="0" err="1">
                <a:solidFill>
                  <a:srgbClr val="0033CC"/>
                </a:solidFill>
              </a:rPr>
              <a:t>ngoại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33CC"/>
                </a:solidFill>
              </a:rPr>
              <a:t>sinh</a:t>
            </a:r>
            <a:r>
              <a:rPr lang="en-US" altLang="en-US" sz="20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đến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việc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hình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thành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địa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hình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bề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mặt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Trái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Đất</a:t>
            </a:r>
            <a:endParaRPr lang="en-US" altLang="en-US" b="1" dirty="0">
              <a:solidFill>
                <a:srgbClr val="0033CC"/>
              </a:solidFill>
            </a:endParaRPr>
          </a:p>
        </p:txBody>
      </p:sp>
      <p:sp>
        <p:nvSpPr>
          <p:cNvPr id="105475" name="AutoShape 3"/>
          <p:cNvSpPr>
            <a:spLocks noChangeArrowheads="1"/>
          </p:cNvSpPr>
          <p:nvPr/>
        </p:nvSpPr>
        <p:spPr bwMode="auto">
          <a:xfrm>
            <a:off x="3124200" y="3124200"/>
            <a:ext cx="25908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65999"/>
                </a:schemeClr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5477" name="AutoShape 5"/>
          <p:cNvSpPr>
            <a:spLocks noChangeArrowheads="1"/>
          </p:cNvSpPr>
          <p:nvPr/>
        </p:nvSpPr>
        <p:spPr bwMode="auto">
          <a:xfrm>
            <a:off x="7467600" y="3124200"/>
            <a:ext cx="25908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71999"/>
                </a:schemeClr>
              </a:gs>
              <a:gs pos="100000">
                <a:schemeClr val="bg1"/>
              </a:gs>
            </a:gsLst>
            <a:lin ang="2700000" scaled="1"/>
          </a:gradFill>
          <a:ln w="28575" algn="ctr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5479" name="AutoShape 7"/>
          <p:cNvSpPr>
            <a:spLocks noChangeArrowheads="1"/>
          </p:cNvSpPr>
          <p:nvPr/>
        </p:nvSpPr>
        <p:spPr bwMode="auto">
          <a:xfrm>
            <a:off x="2590800" y="4343400"/>
            <a:ext cx="35814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Bề mặt địa hình gồ ghề hơn</a:t>
            </a:r>
          </a:p>
        </p:txBody>
      </p:sp>
      <p:sp>
        <p:nvSpPr>
          <p:cNvPr id="105481" name="AutoShape 9"/>
          <p:cNvSpPr>
            <a:spLocks noChangeArrowheads="1"/>
          </p:cNvSpPr>
          <p:nvPr/>
        </p:nvSpPr>
        <p:spPr bwMode="auto">
          <a:xfrm>
            <a:off x="6934200" y="4343400"/>
            <a:ext cx="37338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San bằng, hạ thấp địa hình</a:t>
            </a:r>
          </a:p>
        </p:txBody>
      </p:sp>
      <p:sp>
        <p:nvSpPr>
          <p:cNvPr id="105483" name="AutoShape 11"/>
          <p:cNvSpPr>
            <a:spLocks noChangeArrowheads="1"/>
          </p:cNvSpPr>
          <p:nvPr/>
        </p:nvSpPr>
        <p:spPr bwMode="auto">
          <a:xfrm>
            <a:off x="4114800" y="5943600"/>
            <a:ext cx="51054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CC66">
                  <a:alpha val="42000"/>
                </a:srgbClr>
              </a:gs>
            </a:gsLst>
            <a:lin ang="2700000" scaled="1"/>
          </a:gradFill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Các dạng địa hình trên bề mặt Trái Đất</a:t>
            </a:r>
          </a:p>
        </p:txBody>
      </p:sp>
      <p:sp>
        <p:nvSpPr>
          <p:cNvPr id="105485" name="AutoShape 13"/>
          <p:cNvSpPr>
            <a:spLocks noChangeArrowheads="1"/>
          </p:cNvSpPr>
          <p:nvPr/>
        </p:nvSpPr>
        <p:spPr bwMode="gray">
          <a:xfrm rot="5400000">
            <a:off x="4030663" y="3817938"/>
            <a:ext cx="609600" cy="288925"/>
          </a:xfrm>
          <a:prstGeom prst="rightArrow">
            <a:avLst>
              <a:gd name="adj1" fmla="val 35167"/>
              <a:gd name="adj2" fmla="val 85441"/>
            </a:avLst>
          </a:prstGeom>
          <a:gradFill rotWithShape="1">
            <a:gsLst>
              <a:gs pos="0">
                <a:srgbClr val="00B65B">
                  <a:alpha val="0"/>
                </a:srgbClr>
              </a:gs>
              <a:gs pos="100000">
                <a:srgbClr val="00CC66"/>
              </a:gs>
            </a:gsLst>
            <a:lin ang="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5486" name="AutoShape 14"/>
          <p:cNvSpPr>
            <a:spLocks noChangeArrowheads="1"/>
          </p:cNvSpPr>
          <p:nvPr/>
        </p:nvSpPr>
        <p:spPr bwMode="gray">
          <a:xfrm rot="5400000">
            <a:off x="8602663" y="3817938"/>
            <a:ext cx="609600" cy="288925"/>
          </a:xfrm>
          <a:prstGeom prst="rightArrow">
            <a:avLst>
              <a:gd name="adj1" fmla="val 35167"/>
              <a:gd name="adj2" fmla="val 85441"/>
            </a:avLst>
          </a:prstGeom>
          <a:gradFill rotWithShape="1">
            <a:gsLst>
              <a:gs pos="0">
                <a:srgbClr val="00B65B">
                  <a:alpha val="0"/>
                </a:srgbClr>
              </a:gs>
              <a:gs pos="100000">
                <a:srgbClr val="00CC66"/>
              </a:gs>
            </a:gsLst>
            <a:lin ang="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5487" name="AutoShape 15"/>
          <p:cNvSpPr>
            <a:spLocks noChangeArrowheads="1"/>
          </p:cNvSpPr>
          <p:nvPr/>
        </p:nvSpPr>
        <p:spPr bwMode="gray">
          <a:xfrm>
            <a:off x="6096001" y="3200401"/>
            <a:ext cx="1211263" cy="144463"/>
          </a:xfrm>
          <a:prstGeom prst="rightArrow">
            <a:avLst>
              <a:gd name="adj1" fmla="val 35167"/>
              <a:gd name="adj2" fmla="val 339537"/>
            </a:avLst>
          </a:prstGeom>
          <a:gradFill rotWithShape="1">
            <a:gsLst>
              <a:gs pos="0">
                <a:srgbClr val="00B65B">
                  <a:alpha val="42000"/>
                </a:srgbClr>
              </a:gs>
              <a:gs pos="100000">
                <a:srgbClr val="00CC66"/>
              </a:gs>
            </a:gsLst>
            <a:lin ang="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5488" name="AutoShape 16"/>
          <p:cNvSpPr>
            <a:spLocks noChangeArrowheads="1"/>
          </p:cNvSpPr>
          <p:nvPr/>
        </p:nvSpPr>
        <p:spPr bwMode="gray">
          <a:xfrm rot="10800000">
            <a:off x="6172201" y="3352801"/>
            <a:ext cx="1211263" cy="144463"/>
          </a:xfrm>
          <a:prstGeom prst="rightArrow">
            <a:avLst>
              <a:gd name="adj1" fmla="val 35167"/>
              <a:gd name="adj2" fmla="val 339537"/>
            </a:avLst>
          </a:prstGeom>
          <a:gradFill rotWithShape="1">
            <a:gsLst>
              <a:gs pos="0">
                <a:srgbClr val="00B65B">
                  <a:alpha val="35999"/>
                </a:srgbClr>
              </a:gs>
              <a:gs pos="100000">
                <a:srgbClr val="00CC66"/>
              </a:gs>
            </a:gsLst>
            <a:lin ang="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5489" name="AutoShape 17"/>
          <p:cNvSpPr>
            <a:spLocks noChangeArrowheads="1"/>
          </p:cNvSpPr>
          <p:nvPr/>
        </p:nvSpPr>
        <p:spPr bwMode="gray">
          <a:xfrm rot="1644455">
            <a:off x="4278314" y="5324475"/>
            <a:ext cx="1989137" cy="228600"/>
          </a:xfrm>
          <a:prstGeom prst="rightArrow">
            <a:avLst>
              <a:gd name="adj1" fmla="val 35167"/>
              <a:gd name="adj2" fmla="val 352366"/>
            </a:avLst>
          </a:prstGeom>
          <a:gradFill rotWithShape="1">
            <a:gsLst>
              <a:gs pos="0">
                <a:srgbClr val="00B65B">
                  <a:alpha val="17998"/>
                </a:srgbClr>
              </a:gs>
              <a:gs pos="100000">
                <a:srgbClr val="00CC66"/>
              </a:gs>
            </a:gsLst>
            <a:lin ang="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5490" name="AutoShape 18"/>
          <p:cNvSpPr>
            <a:spLocks noChangeArrowheads="1"/>
          </p:cNvSpPr>
          <p:nvPr/>
        </p:nvSpPr>
        <p:spPr bwMode="gray">
          <a:xfrm rot="9095826">
            <a:off x="6858000" y="5316539"/>
            <a:ext cx="1989138" cy="223837"/>
          </a:xfrm>
          <a:prstGeom prst="rightArrow">
            <a:avLst>
              <a:gd name="adj1" fmla="val 35167"/>
              <a:gd name="adj2" fmla="val 359864"/>
            </a:avLst>
          </a:prstGeom>
          <a:gradFill rotWithShape="1">
            <a:gsLst>
              <a:gs pos="0">
                <a:srgbClr val="00B65B">
                  <a:alpha val="17998"/>
                </a:srgbClr>
              </a:gs>
              <a:gs pos="100000">
                <a:srgbClr val="00CC66"/>
              </a:gs>
            </a:gsLst>
            <a:lin ang="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895600" y="1"/>
            <a:ext cx="586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ÔN TẬP HỌC KÌ I</a:t>
            </a: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1524000" y="484188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1524000" y="1371600"/>
            <a:ext cx="7772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20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636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i="1" dirty="0" smtClean="0"/>
              <a:t>5. </a:t>
            </a:r>
            <a:r>
              <a:rPr lang="en-US" altLang="en-US" sz="2200" b="1" i="1" dirty="0" err="1" smtClean="0"/>
              <a:t>Qúa</a:t>
            </a:r>
            <a:r>
              <a:rPr lang="en-US" altLang="en-US" sz="2200" b="1" i="1" dirty="0" smtClean="0"/>
              <a:t> </a:t>
            </a:r>
            <a:r>
              <a:rPr lang="en-US" altLang="en-US" sz="2200" b="1" i="1" dirty="0" err="1" smtClean="0"/>
              <a:t>trình</a:t>
            </a:r>
            <a:r>
              <a:rPr lang="en-US" altLang="en-US" sz="2200" b="1" i="1" dirty="0" smtClean="0"/>
              <a:t> </a:t>
            </a:r>
            <a:r>
              <a:rPr lang="en-US" altLang="en-US" sz="2200" b="1" i="1" dirty="0" err="1" smtClean="0"/>
              <a:t>nội</a:t>
            </a:r>
            <a:r>
              <a:rPr lang="en-US" altLang="en-US" sz="2200" b="1" i="1" dirty="0" smtClean="0"/>
              <a:t> </a:t>
            </a:r>
            <a:r>
              <a:rPr lang="en-US" altLang="en-US" sz="2200" b="1" i="1" dirty="0" err="1" smtClean="0"/>
              <a:t>sinh</a:t>
            </a:r>
            <a:r>
              <a:rPr lang="en-US" altLang="en-US" sz="2200" b="1" i="1" dirty="0"/>
              <a:t> </a:t>
            </a:r>
            <a:r>
              <a:rPr lang="en-US" altLang="en-US" sz="2200" b="1" i="1" dirty="0" err="1" smtClean="0"/>
              <a:t>và</a:t>
            </a:r>
            <a:r>
              <a:rPr lang="en-US" altLang="en-US" sz="2200" b="1" i="1" dirty="0" smtClean="0"/>
              <a:t> </a:t>
            </a:r>
            <a:r>
              <a:rPr lang="en-US" altLang="en-US" sz="2200" b="1" i="1" dirty="0" err="1" smtClean="0"/>
              <a:t>ngoại</a:t>
            </a:r>
            <a:r>
              <a:rPr lang="en-US" altLang="en-US" sz="2200" b="1" i="1" dirty="0" smtClean="0"/>
              <a:t> </a:t>
            </a:r>
            <a:r>
              <a:rPr lang="en-US" altLang="en-US" sz="2200" b="1" i="1" dirty="0" err="1" smtClean="0"/>
              <a:t>sinh</a:t>
            </a:r>
            <a:endParaRPr lang="en-US" altLang="en-US" sz="2200" b="1" i="1" dirty="0"/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1501775" y="3003551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Nguyên nhân</a:t>
            </a: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1524000" y="4267201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Kết quả 1</a:t>
            </a:r>
          </a:p>
        </p:txBody>
      </p:sp>
      <p:sp>
        <p:nvSpPr>
          <p:cNvPr id="105498" name="Text Box 26"/>
          <p:cNvSpPr txBox="1">
            <a:spLocks noChangeArrowheads="1"/>
          </p:cNvSpPr>
          <p:nvPr/>
        </p:nvSpPr>
        <p:spPr bwMode="auto">
          <a:xfrm>
            <a:off x="1524000" y="5775326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Kết quả 2</a:t>
            </a: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3200401" y="3124200"/>
            <a:ext cx="18678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/>
              <a:t>Quá</a:t>
            </a:r>
            <a:r>
              <a:rPr lang="en-US" altLang="en-US" dirty="0"/>
              <a:t> </a:t>
            </a:r>
            <a:r>
              <a:rPr lang="en-US" altLang="en-US" dirty="0" err="1"/>
              <a:t>trình</a:t>
            </a:r>
            <a:r>
              <a:rPr lang="en-US" altLang="en-US" dirty="0"/>
              <a:t> </a:t>
            </a:r>
            <a:r>
              <a:rPr lang="en-US" altLang="en-US" dirty="0" err="1"/>
              <a:t>nội</a:t>
            </a:r>
            <a:r>
              <a:rPr lang="en-US" altLang="en-US" dirty="0"/>
              <a:t> </a:t>
            </a:r>
            <a:r>
              <a:rPr lang="en-US" altLang="en-US" dirty="0" err="1" smtClean="0"/>
              <a:t>sinh</a:t>
            </a:r>
            <a:endParaRPr lang="en-US" altLang="en-US" dirty="0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7467601" y="3124200"/>
            <a:ext cx="2085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/>
              <a:t>Quá</a:t>
            </a:r>
            <a:r>
              <a:rPr lang="en-US" altLang="en-US" dirty="0"/>
              <a:t> </a:t>
            </a:r>
            <a:r>
              <a:rPr lang="en-US" altLang="en-US" dirty="0" err="1"/>
              <a:t>trình</a:t>
            </a:r>
            <a:r>
              <a:rPr lang="en-US" altLang="en-US" dirty="0"/>
              <a:t> </a:t>
            </a:r>
            <a:r>
              <a:rPr lang="en-US" altLang="en-US" dirty="0" err="1"/>
              <a:t>ngoại</a:t>
            </a:r>
            <a:r>
              <a:rPr lang="en-US" altLang="en-US" dirty="0"/>
              <a:t> </a:t>
            </a:r>
            <a:r>
              <a:rPr lang="en-US" altLang="en-US" dirty="0" err="1" smtClean="0"/>
              <a:t>sinh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3013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build="p"/>
      <p:bldP spid="105475" grpId="0" build="allAtOnce" animBg="1"/>
      <p:bldP spid="105477" grpId="0" animBg="1"/>
      <p:bldP spid="105479" grpId="0" animBg="1"/>
      <p:bldP spid="105481" grpId="0" animBg="1"/>
      <p:bldP spid="105483" grpId="0" animBg="1"/>
      <p:bldP spid="105485" grpId="0" animBg="1"/>
      <p:bldP spid="105486" grpId="0" animBg="1"/>
      <p:bldP spid="105487" grpId="0" animBg="1"/>
      <p:bldP spid="105488" grpId="0" animBg="1"/>
      <p:bldP spid="105489" grpId="0" animBg="1"/>
      <p:bldP spid="105490" grpId="0" animBg="1"/>
      <p:bldP spid="18454" grpId="0"/>
      <p:bldP spid="18461" grpId="0"/>
      <p:bldP spid="184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86200" y="1"/>
            <a:ext cx="4038600" cy="4667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993300"/>
                </a:solidFill>
              </a:rPr>
              <a:t>TÁC ĐỘNG CỦA NỘI </a:t>
            </a:r>
            <a:r>
              <a:rPr lang="en-US" altLang="en-US" sz="2400" b="1" dirty="0" smtClean="0">
                <a:solidFill>
                  <a:srgbClr val="993300"/>
                </a:solidFill>
              </a:rPr>
              <a:t>SINH                                  </a:t>
            </a:r>
            <a:endParaRPr lang="en-US" altLang="en-US" sz="2400" b="1" dirty="0">
              <a:solidFill>
                <a:srgbClr val="993300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4800600" y="457200"/>
            <a:ext cx="1143000" cy="457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5943600" y="457200"/>
            <a:ext cx="3581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5867400" y="457200"/>
            <a:ext cx="1219200" cy="45720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2362200" y="457200"/>
            <a:ext cx="3581400" cy="457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90" name="Group 34"/>
          <p:cNvGrpSpPr>
            <a:grpSpLocks/>
          </p:cNvGrpSpPr>
          <p:nvPr/>
        </p:nvGrpSpPr>
        <p:grpSpPr bwMode="auto">
          <a:xfrm>
            <a:off x="3886200" y="914400"/>
            <a:ext cx="1905000" cy="5334000"/>
            <a:chOff x="1488" y="576"/>
            <a:chExt cx="1200" cy="3360"/>
          </a:xfrm>
        </p:grpSpPr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488" y="576"/>
              <a:ext cx="1104" cy="294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8000"/>
                  </a:solidFill>
                </a:rPr>
                <a:t>Đứt gãy</a:t>
              </a:r>
            </a:p>
          </p:txBody>
        </p:sp>
        <p:pic>
          <p:nvPicPr>
            <p:cNvPr id="19471" name="Picture 15" descr="Bai 8 Dut gay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00" cy="144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16" descr="Bai 8 Dut gay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056"/>
              <a:ext cx="1200" cy="13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89" name="Group 33"/>
          <p:cNvGrpSpPr>
            <a:grpSpLocks/>
          </p:cNvGrpSpPr>
          <p:nvPr/>
        </p:nvGrpSpPr>
        <p:grpSpPr bwMode="auto">
          <a:xfrm>
            <a:off x="1524000" y="914400"/>
            <a:ext cx="1905000" cy="5334000"/>
            <a:chOff x="48" y="576"/>
            <a:chExt cx="1200" cy="3360"/>
          </a:xfrm>
        </p:grpSpPr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96" y="576"/>
              <a:ext cx="960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tx2"/>
                  </a:solidFill>
                </a:rPr>
                <a:t>Uốn nếp</a:t>
              </a:r>
            </a:p>
          </p:txBody>
        </p:sp>
        <p:pic>
          <p:nvPicPr>
            <p:cNvPr id="19470" name="Picture 14" descr="Uon nep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496"/>
              <a:ext cx="1200" cy="1440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8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104"/>
              <a:ext cx="1200" cy="1344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92" name="Group 36"/>
          <p:cNvGrpSpPr>
            <a:grpSpLocks/>
          </p:cNvGrpSpPr>
          <p:nvPr/>
        </p:nvGrpSpPr>
        <p:grpSpPr bwMode="auto">
          <a:xfrm>
            <a:off x="8610600" y="904876"/>
            <a:ext cx="1981200" cy="5343525"/>
            <a:chOff x="4464" y="570"/>
            <a:chExt cx="1248" cy="3366"/>
          </a:xfrm>
        </p:grpSpPr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4656" y="570"/>
              <a:ext cx="864" cy="29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3300"/>
                  </a:solidFill>
                </a:rPr>
                <a:t>Núi lửa</a:t>
              </a:r>
            </a:p>
          </p:txBody>
        </p:sp>
        <p:pic>
          <p:nvPicPr>
            <p:cNvPr id="19483" name="Picture 27" descr="vtc_113640_nui-lua@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496"/>
              <a:ext cx="1248" cy="144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4" name="Picture 28" descr="chinh_119994947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056"/>
              <a:ext cx="1248" cy="1392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91" name="Group 35"/>
          <p:cNvGrpSpPr>
            <a:grpSpLocks/>
          </p:cNvGrpSpPr>
          <p:nvPr/>
        </p:nvGrpSpPr>
        <p:grpSpPr bwMode="auto">
          <a:xfrm>
            <a:off x="6172200" y="914400"/>
            <a:ext cx="1981200" cy="5334000"/>
            <a:chOff x="2928" y="576"/>
            <a:chExt cx="1248" cy="3360"/>
          </a:xfrm>
        </p:grpSpPr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3024" y="576"/>
              <a:ext cx="1056" cy="294"/>
            </a:xfrm>
            <a:prstGeom prst="rect">
              <a:avLst/>
            </a:prstGeom>
            <a:noFill/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6633"/>
                  </a:solidFill>
                </a:rPr>
                <a:t>Động đất</a:t>
              </a:r>
            </a:p>
          </p:txBody>
        </p:sp>
        <p:pic>
          <p:nvPicPr>
            <p:cNvPr id="19486" name="Picture 30" descr="11062102-wk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056"/>
              <a:ext cx="1248" cy="13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7" name="Picture 31" descr="dong da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96"/>
              <a:ext cx="1248" cy="14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942163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895600" y="1"/>
            <a:ext cx="6324600" cy="46672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3333CC"/>
                </a:solidFill>
              </a:rPr>
              <a:t>TÁC ĐỘNG CỦA NGOẠI </a:t>
            </a:r>
            <a:r>
              <a:rPr lang="en-US" altLang="en-US" sz="2400" b="1" dirty="0" smtClean="0">
                <a:solidFill>
                  <a:srgbClr val="3333CC"/>
                </a:solidFill>
              </a:rPr>
              <a:t>SINH                                  </a:t>
            </a:r>
            <a:endParaRPr lang="en-US" altLang="en-US" sz="2400" b="1" dirty="0">
              <a:solidFill>
                <a:srgbClr val="3333CC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057400" y="990601"/>
            <a:ext cx="23622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Phong hóa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934200" y="990601"/>
            <a:ext cx="1676400" cy="466725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9900CC"/>
                </a:solidFill>
              </a:rPr>
              <a:t>Xâm thực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5943600" y="457200"/>
            <a:ext cx="1828800" cy="5334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3200400" y="457200"/>
            <a:ext cx="27432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26" name="Group 26"/>
          <p:cNvGrpSpPr>
            <a:grpSpLocks/>
          </p:cNvGrpSpPr>
          <p:nvPr/>
        </p:nvGrpSpPr>
        <p:grpSpPr bwMode="auto">
          <a:xfrm>
            <a:off x="1524000" y="1600200"/>
            <a:ext cx="3429000" cy="4038600"/>
            <a:chOff x="0" y="1152"/>
            <a:chExt cx="2160" cy="2544"/>
          </a:xfrm>
        </p:grpSpPr>
        <p:pic>
          <p:nvPicPr>
            <p:cNvPr id="25607" name="Picture 7" descr="Danu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2160" cy="254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1536" y="1904"/>
              <a:ext cx="624" cy="1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Đá nứt vỡ do nhiệt độ thay đổi đột ngột</a:t>
              </a:r>
            </a:p>
          </p:txBody>
        </p:sp>
      </p:grp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8610601" y="5029200"/>
            <a:ext cx="8620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20" name="Group 20"/>
          <p:cNvGrpSpPr>
            <a:grpSpLocks/>
          </p:cNvGrpSpPr>
          <p:nvPr/>
        </p:nvGrpSpPr>
        <p:grpSpPr bwMode="auto">
          <a:xfrm>
            <a:off x="5029200" y="1524000"/>
            <a:ext cx="2782888" cy="2667000"/>
            <a:chOff x="3216" y="1152"/>
            <a:chExt cx="1753" cy="1680"/>
          </a:xfrm>
        </p:grpSpPr>
        <p:pic>
          <p:nvPicPr>
            <p:cNvPr id="25611" name="Picture 11" descr="bao mon cua gi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152"/>
              <a:ext cx="1753" cy="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17" name="Text Box 17"/>
            <p:cNvSpPr txBox="1">
              <a:spLocks noChangeArrowheads="1"/>
            </p:cNvSpPr>
            <p:nvPr/>
          </p:nvSpPr>
          <p:spPr bwMode="auto">
            <a:xfrm>
              <a:off x="3216" y="1152"/>
              <a:ext cx="139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FF3300"/>
                  </a:solidFill>
                </a:rPr>
                <a:t>Gió bào mòn đá</a:t>
              </a:r>
              <a:r>
                <a:rPr lang="en-US" altLang="en-US" b="1">
                  <a:solidFill>
                    <a:schemeClr val="folHlink"/>
                  </a:solidFill>
                  <a:latin typeface="VNI-Times" pitchFamily="2" charset="0"/>
                </a:rPr>
                <a:t>ù</a:t>
              </a:r>
            </a:p>
          </p:txBody>
        </p:sp>
      </p:grpSp>
      <p:grpSp>
        <p:nvGrpSpPr>
          <p:cNvPr id="25629" name="Group 29"/>
          <p:cNvGrpSpPr>
            <a:grpSpLocks/>
          </p:cNvGrpSpPr>
          <p:nvPr/>
        </p:nvGrpSpPr>
        <p:grpSpPr bwMode="auto">
          <a:xfrm>
            <a:off x="7924800" y="1447800"/>
            <a:ext cx="2667000" cy="2667000"/>
            <a:chOff x="4032" y="912"/>
            <a:chExt cx="1680" cy="1680"/>
          </a:xfrm>
        </p:grpSpPr>
        <p:pic>
          <p:nvPicPr>
            <p:cNvPr id="25621" name="Picture 21" descr="9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960"/>
              <a:ext cx="1680" cy="163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22" name="Text Box 22"/>
            <p:cNvSpPr txBox="1">
              <a:spLocks noChangeArrowheads="1"/>
            </p:cNvSpPr>
            <p:nvPr/>
          </p:nvSpPr>
          <p:spPr bwMode="auto">
            <a:xfrm>
              <a:off x="4137" y="912"/>
              <a:ext cx="152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FF3300"/>
                  </a:solidFill>
                </a:rPr>
                <a:t>Nước chảy làm chia cắt địa hình</a:t>
              </a:r>
            </a:p>
          </p:txBody>
        </p:sp>
      </p:grpSp>
      <p:grpSp>
        <p:nvGrpSpPr>
          <p:cNvPr id="25625" name="Group 25"/>
          <p:cNvGrpSpPr>
            <a:grpSpLocks/>
          </p:cNvGrpSpPr>
          <p:nvPr/>
        </p:nvGrpSpPr>
        <p:grpSpPr bwMode="auto">
          <a:xfrm>
            <a:off x="5029200" y="4267200"/>
            <a:ext cx="2743200" cy="2438400"/>
            <a:chOff x="2208" y="2640"/>
            <a:chExt cx="1728" cy="1536"/>
          </a:xfrm>
        </p:grpSpPr>
        <p:pic>
          <p:nvPicPr>
            <p:cNvPr id="25623" name="Picture 23" descr="COAST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640"/>
              <a:ext cx="1728" cy="153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2208" y="3744"/>
              <a:ext cx="17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00FF00"/>
                  </a:solidFill>
                </a:rPr>
                <a:t>Sóng biển bào mòn bờ biển</a:t>
              </a:r>
            </a:p>
          </p:txBody>
        </p:sp>
      </p:grpSp>
      <p:grpSp>
        <p:nvGrpSpPr>
          <p:cNvPr id="25630" name="Group 30"/>
          <p:cNvGrpSpPr>
            <a:grpSpLocks/>
          </p:cNvGrpSpPr>
          <p:nvPr/>
        </p:nvGrpSpPr>
        <p:grpSpPr bwMode="auto">
          <a:xfrm>
            <a:off x="7924800" y="4191000"/>
            <a:ext cx="2743200" cy="2514600"/>
            <a:chOff x="4032" y="2640"/>
            <a:chExt cx="1728" cy="1584"/>
          </a:xfrm>
        </p:grpSpPr>
        <p:pic>
          <p:nvPicPr>
            <p:cNvPr id="25627" name="Picture 27" descr="Image8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640"/>
              <a:ext cx="1728" cy="1584"/>
            </a:xfrm>
            <a:prstGeom prst="rect">
              <a:avLst/>
            </a:prstGeom>
            <a:noFill/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28" name="Text Box 28"/>
            <p:cNvSpPr txBox="1">
              <a:spLocks noChangeArrowheads="1"/>
            </p:cNvSpPr>
            <p:nvPr/>
          </p:nvSpPr>
          <p:spPr bwMode="auto">
            <a:xfrm>
              <a:off x="4032" y="3599"/>
              <a:ext cx="17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b="1">
                  <a:solidFill>
                    <a:srgbClr val="00FF00"/>
                  </a:solidFill>
                </a:rPr>
                <a:t>Nước ngầm tạo nên các hang động (cacxtơ)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08468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D013C0-D47E-4CAA-B21C-8C2E403C4A76}"/>
              </a:ext>
            </a:extLst>
          </p:cNvPr>
          <p:cNvSpPr/>
          <p:nvPr/>
        </p:nvSpPr>
        <p:spPr>
          <a:xfrm>
            <a:off x="2667000" y="1996440"/>
            <a:ext cx="178268" cy="4516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DEA5B-E4BD-4136-90A2-B67F25E28C73}"/>
              </a:ext>
            </a:extLst>
          </p:cNvPr>
          <p:cNvSpPr/>
          <p:nvPr/>
        </p:nvSpPr>
        <p:spPr>
          <a:xfrm>
            <a:off x="2832101" y="4576012"/>
            <a:ext cx="5510711" cy="75861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Trục quay có chiều thẳng đứng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20526-3551-419B-864B-F67FEE2DD85B}"/>
              </a:ext>
            </a:extLst>
          </p:cNvPr>
          <p:cNvSpPr/>
          <p:nvPr/>
        </p:nvSpPr>
        <p:spPr>
          <a:xfrm>
            <a:off x="2832101" y="3443577"/>
            <a:ext cx="5510711" cy="75861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Tự quay quanh một trục tưởng tượng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C6A546-24F5-40A1-8372-CE2EB20D2B54}"/>
              </a:ext>
            </a:extLst>
          </p:cNvPr>
          <p:cNvSpPr/>
          <p:nvPr/>
        </p:nvSpPr>
        <p:spPr>
          <a:xfrm>
            <a:off x="2362201" y="4606491"/>
            <a:ext cx="609599" cy="6604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B36C4E-959B-495B-86B4-F3AC1A3BD8C3}"/>
              </a:ext>
            </a:extLst>
          </p:cNvPr>
          <p:cNvSpPr/>
          <p:nvPr/>
        </p:nvSpPr>
        <p:spPr>
          <a:xfrm>
            <a:off x="2286000" y="3518082"/>
            <a:ext cx="685800" cy="6604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11C4BA-7E2C-4DC3-A23A-A44823DA56F8}"/>
              </a:ext>
            </a:extLst>
          </p:cNvPr>
          <p:cNvSpPr/>
          <p:nvPr/>
        </p:nvSpPr>
        <p:spPr>
          <a:xfrm>
            <a:off x="2832101" y="2419959"/>
            <a:ext cx="5510711" cy="714879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Chuyển động từ Tây sang Đông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27819E-862C-4A47-9EB0-9191C9419668}"/>
              </a:ext>
            </a:extLst>
          </p:cNvPr>
          <p:cNvSpPr/>
          <p:nvPr/>
        </p:nvSpPr>
        <p:spPr>
          <a:xfrm>
            <a:off x="2362201" y="2443663"/>
            <a:ext cx="609599" cy="6604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BB748A-C420-4930-BF45-3982BC0E5CCE}"/>
              </a:ext>
            </a:extLst>
          </p:cNvPr>
          <p:cNvSpPr/>
          <p:nvPr/>
        </p:nvSpPr>
        <p:spPr>
          <a:xfrm>
            <a:off x="2832101" y="5653710"/>
            <a:ext cx="5510711" cy="714879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Thời gian quay một vòng là 24 giờ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21BB99-9DF6-4F0E-80BD-93E169AAB187}"/>
              </a:ext>
            </a:extLst>
          </p:cNvPr>
          <p:cNvSpPr/>
          <p:nvPr/>
        </p:nvSpPr>
        <p:spPr>
          <a:xfrm>
            <a:off x="2362201" y="5697734"/>
            <a:ext cx="609599" cy="6604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AD9C6DF3-2AD1-4259-A6C4-2AF4B24D87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12741" r="13520" b="20444"/>
          <a:stretch/>
        </p:blipFill>
        <p:spPr>
          <a:xfrm>
            <a:off x="1524000" y="228600"/>
            <a:ext cx="1219200" cy="12058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AC9908-A762-4836-8B55-F631DA897791}"/>
              </a:ext>
            </a:extLst>
          </p:cNvPr>
          <p:cNvSpPr txBox="1"/>
          <p:nvPr/>
        </p:nvSpPr>
        <p:spPr>
          <a:xfrm>
            <a:off x="1524000" y="1447800"/>
            <a:ext cx="110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Thủy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D7F55910-E412-49DE-9094-FB2EB766C927}"/>
              </a:ext>
            </a:extLst>
          </p:cNvPr>
          <p:cNvSpPr/>
          <p:nvPr/>
        </p:nvSpPr>
        <p:spPr>
          <a:xfrm>
            <a:off x="2590800" y="96520"/>
            <a:ext cx="7086600" cy="1930400"/>
          </a:xfrm>
          <a:prstGeom prst="roundRect">
            <a:avLst/>
          </a:prstGeom>
          <a:solidFill>
            <a:srgbClr val="1CC4D6">
              <a:alpha val="83922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F6DA17-2D72-471C-95E4-E0954173C1EF}"/>
              </a:ext>
            </a:extLst>
          </p:cNvPr>
          <p:cNvSpPr txBox="1"/>
          <p:nvPr/>
        </p:nvSpPr>
        <p:spPr>
          <a:xfrm>
            <a:off x="2895600" y="22860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 1. Phát biểu nào sau đây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đúng với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chuyển động quanh trục của Trái Đất?</a:t>
            </a:r>
          </a:p>
        </p:txBody>
      </p:sp>
    </p:spTree>
    <p:extLst>
      <p:ext uri="{BB962C8B-B14F-4D97-AF65-F5344CB8AC3E}">
        <p14:creationId xmlns:p14="http://schemas.microsoft.com/office/powerpoint/2010/main" val="25941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415087" y="3200400"/>
            <a:ext cx="2859088" cy="590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0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7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vi-VN" altLang="en-US" sz="700" b="1">
              <a:latin typeface="Arial" panose="020B0604020202020204" pitchFamily="34" charset="0"/>
            </a:endParaRPr>
          </a:p>
        </p:txBody>
      </p:sp>
      <p:pic>
        <p:nvPicPr>
          <p:cNvPr id="7172" name="Picture 4" descr="Earth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5715000" y="152400"/>
            <a:ext cx="3657600" cy="623888"/>
            <a:chOff x="2640" y="96"/>
            <a:chExt cx="2304" cy="393"/>
          </a:xfrm>
        </p:grpSpPr>
        <p:sp>
          <p:nvSpPr>
            <p:cNvPr id="3127" name="Text Box 5"/>
            <p:cNvSpPr txBox="1">
              <a:spLocks noChangeArrowheads="1"/>
            </p:cNvSpPr>
            <p:nvPr/>
          </p:nvSpPr>
          <p:spPr bwMode="auto">
            <a:xfrm>
              <a:off x="2640" y="96"/>
              <a:ext cx="2256" cy="39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600" b="1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600" b="1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600" b="1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vi-VN" altLang="en-US" sz="600" b="1">
                <a:latin typeface="Arial" panose="020B0604020202020204" pitchFamily="34" charset="0"/>
              </a:endParaRPr>
            </a:p>
          </p:txBody>
        </p:sp>
        <p:sp>
          <p:nvSpPr>
            <p:cNvPr id="3128" name="Text Box 6"/>
            <p:cNvSpPr txBox="1">
              <a:spLocks noChangeArrowheads="1"/>
            </p:cNvSpPr>
            <p:nvPr/>
          </p:nvSpPr>
          <p:spPr bwMode="auto">
            <a:xfrm>
              <a:off x="2688" y="96"/>
              <a:ext cx="225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latin typeface="Arial" panose="020B0604020202020204" pitchFamily="34" charset="0"/>
                </a:rPr>
                <a:t> V</a:t>
              </a:r>
              <a:r>
                <a:rPr lang="vi-VN" altLang="en-US" sz="1800" b="1" dirty="0">
                  <a:latin typeface="Arial" panose="020B0604020202020204" pitchFamily="34" charset="0"/>
                </a:rPr>
                <a:t>ị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tr</a:t>
              </a:r>
              <a:r>
                <a:rPr lang="vi-VN" altLang="en-US" sz="1800" b="1" dirty="0">
                  <a:latin typeface="Arial" panose="020B0604020202020204" pitchFamily="34" charset="0"/>
                </a:rPr>
                <a:t>í</a:t>
              </a:r>
              <a:r>
                <a:rPr lang="en-US" altLang="en-US" sz="1800" b="1" dirty="0">
                  <a:latin typeface="Arial" panose="020B0604020202020204" pitchFamily="34" charset="0"/>
                </a:rPr>
                <a:t>,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hình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dạng</a:t>
              </a:r>
              <a:r>
                <a:rPr lang="en-US" altLang="en-US" sz="1800" b="1" dirty="0">
                  <a:latin typeface="Arial" panose="020B0604020202020204" pitchFamily="34" charset="0"/>
                </a:rPr>
                <a:t>,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kích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thước</a:t>
              </a:r>
              <a:r>
                <a:rPr lang="en-US" altLang="en-US" sz="1800" b="1" dirty="0">
                  <a:latin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715000" y="914401"/>
            <a:ext cx="3657600" cy="574675"/>
            <a:chOff x="2640" y="864"/>
            <a:chExt cx="2304" cy="362"/>
          </a:xfrm>
        </p:grpSpPr>
        <p:sp>
          <p:nvSpPr>
            <p:cNvPr id="3125" name="Text Box 7"/>
            <p:cNvSpPr txBox="1">
              <a:spLocks noChangeArrowheads="1"/>
            </p:cNvSpPr>
            <p:nvPr/>
          </p:nvSpPr>
          <p:spPr bwMode="auto">
            <a:xfrm>
              <a:off x="2640" y="864"/>
              <a:ext cx="2256" cy="36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1200" b="1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vi-VN" altLang="en-US" sz="1200" b="1">
                <a:latin typeface="Arial" panose="020B0604020202020204" pitchFamily="34" charset="0"/>
              </a:endParaRPr>
            </a:p>
          </p:txBody>
        </p:sp>
        <p:sp>
          <p:nvSpPr>
            <p:cNvPr id="3126" name="Text Box 8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688" y="912"/>
              <a:ext cx="22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>
                  <a:latin typeface="Arial" panose="020B0604020202020204" pitchFamily="34" charset="0"/>
                </a:rPr>
                <a:t>C</a:t>
              </a:r>
              <a:r>
                <a:rPr lang="vi-VN" altLang="en-US" sz="1800" b="1">
                  <a:latin typeface="Arial" panose="020B0604020202020204" pitchFamily="34" charset="0"/>
                </a:rPr>
                <a:t>ác</a:t>
              </a:r>
              <a:r>
                <a:rPr lang="en-US" altLang="en-US" sz="1800" b="1">
                  <a:latin typeface="Arial" panose="020B0604020202020204" pitchFamily="34" charset="0"/>
                </a:rPr>
                <a:t> c</a:t>
              </a:r>
              <a:r>
                <a:rPr lang="vi-VN" altLang="en-US" sz="1800" b="1">
                  <a:latin typeface="Arial" panose="020B0604020202020204" pitchFamily="34" charset="0"/>
                </a:rPr>
                <a:t>huyển động và hệ quả.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5715001" y="1600201"/>
            <a:ext cx="3571875" cy="608013"/>
            <a:chOff x="2640" y="1344"/>
            <a:chExt cx="2250" cy="383"/>
          </a:xfrm>
        </p:grpSpPr>
        <p:sp>
          <p:nvSpPr>
            <p:cNvPr id="3123" name="Text Box 9"/>
            <p:cNvSpPr txBox="1">
              <a:spLocks noChangeArrowheads="1"/>
            </p:cNvSpPr>
            <p:nvPr/>
          </p:nvSpPr>
          <p:spPr bwMode="auto">
            <a:xfrm>
              <a:off x="2640" y="1344"/>
              <a:ext cx="2250" cy="38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800" b="1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800" b="1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vi-VN" altLang="en-US" sz="800" b="1">
                <a:latin typeface="Arial" panose="020B0604020202020204" pitchFamily="34" charset="0"/>
              </a:endParaRPr>
            </a:p>
          </p:txBody>
        </p:sp>
        <p:sp>
          <p:nvSpPr>
            <p:cNvPr id="3124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928" y="1392"/>
              <a:ext cx="15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vi-VN" altLang="en-US" sz="1800" b="1" dirty="0">
                  <a:latin typeface="Arial" panose="020B0604020202020204" pitchFamily="34" charset="0"/>
                </a:rPr>
                <a:t> Cấu </a:t>
              </a:r>
              <a:r>
                <a:rPr lang="vi-VN" altLang="en-US" sz="1800" b="1" dirty="0" smtClean="0">
                  <a:latin typeface="Arial" panose="020B0604020202020204" pitchFamily="34" charset="0"/>
                </a:rPr>
                <a:t>t</a:t>
              </a:r>
              <a:r>
                <a:rPr lang="en-US" altLang="en-US" sz="1800" b="1" dirty="0" err="1" smtClean="0">
                  <a:latin typeface="Arial" panose="020B0604020202020204" pitchFamily="34" charset="0"/>
                </a:rPr>
                <a:t>ạo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 smtClean="0">
                  <a:latin typeface="Arial" panose="020B0604020202020204" pitchFamily="34" charset="0"/>
                </a:rPr>
                <a:t>Trái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 smtClean="0">
                  <a:latin typeface="Arial" panose="020B0604020202020204" pitchFamily="34" charset="0"/>
                </a:rPr>
                <a:t>Đất</a:t>
              </a:r>
              <a:endParaRPr lang="vi-VN" altLang="en-US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419601" y="3429000"/>
            <a:ext cx="1614485" cy="36933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 err="1"/>
              <a:t>Chuyển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động</a:t>
            </a:r>
            <a:endParaRPr lang="vi-VN" altLang="en-US" sz="1800" b="1" dirty="0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V="1">
            <a:off x="5257800" y="304800"/>
            <a:ext cx="4572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5334000" y="1143000"/>
            <a:ext cx="3810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5334001" y="1676400"/>
            <a:ext cx="390525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5257800" y="1752600"/>
            <a:ext cx="4572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7378700" y="5334000"/>
            <a:ext cx="914400" cy="11430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7" name="Text Box 1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55753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1400" b="1">
                <a:latin typeface="Arial" panose="020B0604020202020204" pitchFamily="34" charset="0"/>
              </a:rPr>
              <a:t>Nội lực</a:t>
            </a:r>
          </a:p>
        </p:txBody>
      </p:sp>
      <p:sp>
        <p:nvSpPr>
          <p:cNvPr id="7188" name="Text Box 2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58801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1400" b="1">
                <a:latin typeface="Arial" panose="020B0604020202020204" pitchFamily="34" charset="0"/>
              </a:rPr>
              <a:t>Ngoại lực</a:t>
            </a:r>
          </a:p>
        </p:txBody>
      </p:sp>
      <p:grpSp>
        <p:nvGrpSpPr>
          <p:cNvPr id="3131" name="Group 59"/>
          <p:cNvGrpSpPr>
            <a:grpSpLocks/>
          </p:cNvGrpSpPr>
          <p:nvPr/>
        </p:nvGrpSpPr>
        <p:grpSpPr bwMode="auto">
          <a:xfrm>
            <a:off x="5715000" y="5448300"/>
            <a:ext cx="1600200" cy="1009650"/>
            <a:chOff x="2640" y="3432"/>
            <a:chExt cx="1008" cy="636"/>
          </a:xfrm>
        </p:grpSpPr>
        <p:sp>
          <p:nvSpPr>
            <p:cNvPr id="3121" name="Text Box 22"/>
            <p:cNvSpPr txBox="1">
              <a:spLocks noChangeArrowheads="1"/>
            </p:cNvSpPr>
            <p:nvPr/>
          </p:nvSpPr>
          <p:spPr bwMode="auto">
            <a:xfrm>
              <a:off x="2640" y="3432"/>
              <a:ext cx="1004" cy="6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FF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1800" b="1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vi-VN" altLang="en-US" sz="900" b="1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vi-VN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3122" name="Text Box 23"/>
            <p:cNvSpPr txBox="1">
              <a:spLocks noChangeArrowheads="1"/>
            </p:cNvSpPr>
            <p:nvPr/>
          </p:nvSpPr>
          <p:spPr bwMode="auto">
            <a:xfrm>
              <a:off x="2640" y="3552"/>
              <a:ext cx="10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vi-VN" altLang="en-US" sz="1800" b="1">
                  <a:latin typeface="Arial" panose="020B0604020202020204" pitchFamily="34" charset="0"/>
                </a:rPr>
                <a:t>Địa hình bề mặt</a:t>
              </a:r>
              <a:r>
                <a:rPr lang="en-US" altLang="en-US" sz="1800" b="1">
                  <a:latin typeface="Arial" panose="020B0604020202020204" pitchFamily="34" charset="0"/>
                </a:rPr>
                <a:t> Tr</a:t>
              </a:r>
              <a:r>
                <a:rPr lang="vi-VN" altLang="en-US" sz="1800" b="1">
                  <a:latin typeface="Arial" panose="020B0604020202020204" pitchFamily="34" charset="0"/>
                </a:rPr>
                <a:t>ái</a:t>
              </a:r>
              <a:r>
                <a:rPr lang="en-US" altLang="en-US" sz="1800" b="1">
                  <a:latin typeface="Arial" panose="020B0604020202020204" pitchFamily="34" charset="0"/>
                </a:rPr>
                <a:t> </a:t>
              </a:r>
              <a:r>
                <a:rPr lang="vi-VN" altLang="en-US" sz="1800" b="1">
                  <a:latin typeface="Arial" panose="020B0604020202020204" pitchFamily="34" charset="0"/>
                </a:rPr>
                <a:t>Đấ</a:t>
              </a:r>
              <a:r>
                <a:rPr lang="en-US" altLang="en-US" sz="1800" b="1">
                  <a:latin typeface="Arial" panose="020B0604020202020204" pitchFamily="34" charset="0"/>
                </a:rPr>
                <a:t>t</a:t>
              </a:r>
              <a:endParaRPr lang="vi-VN" altLang="en-US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7192" name="AutoShape 24"/>
          <p:cNvSpPr>
            <a:spLocks noChangeArrowheads="1"/>
          </p:cNvSpPr>
          <p:nvPr/>
        </p:nvSpPr>
        <p:spPr bwMode="auto">
          <a:xfrm rot="10800000">
            <a:off x="9372600" y="304800"/>
            <a:ext cx="914400" cy="5888038"/>
          </a:xfrm>
          <a:prstGeom prst="moon">
            <a:avLst>
              <a:gd name="adj" fmla="val 34028"/>
            </a:avLst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9448800" y="1600200"/>
            <a:ext cx="1219200" cy="2362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Hiểu </a:t>
            </a:r>
          </a:p>
          <a:p>
            <a:pPr algn="ctr" eaLnBrk="1" hangingPunct="1"/>
            <a:r>
              <a:rPr lang="vi-VN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về Trái Đất, </a:t>
            </a:r>
          </a:p>
          <a:p>
            <a:pPr algn="ctr" eaLnBrk="1" hangingPunct="1"/>
            <a:r>
              <a:rPr lang="vi-VN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bảo vệ để </a:t>
            </a:r>
          </a:p>
          <a:p>
            <a:pPr algn="ctr" eaLnBrk="1" hangingPunct="1"/>
            <a:r>
              <a:rPr lang="vi-VN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chung sống </a:t>
            </a:r>
          </a:p>
          <a:p>
            <a:pPr algn="ctr" eaLnBrk="1" hangingPunct="1"/>
            <a:r>
              <a:rPr lang="vi-VN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bền vững </a:t>
            </a:r>
          </a:p>
          <a:p>
            <a:pPr algn="ctr" eaLnBrk="1" hangingPunct="1"/>
            <a:r>
              <a:rPr lang="vi-VN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cùng Trái </a:t>
            </a:r>
          </a:p>
          <a:p>
            <a:pPr algn="ctr" eaLnBrk="1" hangingPunct="1"/>
            <a:r>
              <a:rPr lang="vi-VN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Đất</a:t>
            </a:r>
          </a:p>
        </p:txBody>
      </p:sp>
      <p:sp>
        <p:nvSpPr>
          <p:cNvPr id="3090" name="Text Box 2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9982200" y="-762000"/>
            <a:ext cx="1371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sz="1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vi-VN" altLang="en-US" sz="1800" b="1">
              <a:latin typeface="Arial" panose="020B0604020202020204" pitchFamily="34" charset="0"/>
            </a:endParaRPr>
          </a:p>
        </p:txBody>
      </p:sp>
      <p:grpSp>
        <p:nvGrpSpPr>
          <p:cNvPr id="3130" name="Group 58"/>
          <p:cNvGrpSpPr>
            <a:grpSpLocks/>
          </p:cNvGrpSpPr>
          <p:nvPr/>
        </p:nvGrpSpPr>
        <p:grpSpPr bwMode="auto">
          <a:xfrm>
            <a:off x="5715000" y="2362200"/>
            <a:ext cx="3549650" cy="663575"/>
            <a:chOff x="2640" y="1488"/>
            <a:chExt cx="2236" cy="418"/>
          </a:xfrm>
        </p:grpSpPr>
        <p:sp>
          <p:nvSpPr>
            <p:cNvPr id="3119" name="Text Box 27"/>
            <p:cNvSpPr txBox="1">
              <a:spLocks noChangeArrowheads="1"/>
            </p:cNvSpPr>
            <p:nvPr/>
          </p:nvSpPr>
          <p:spPr bwMode="auto">
            <a:xfrm>
              <a:off x="2640" y="1488"/>
              <a:ext cx="2236" cy="418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5998"/>
                  </a:schemeClr>
                </a:gs>
                <a:gs pos="100000">
                  <a:schemeClr val="accent1">
                    <a:alpha val="51999"/>
                  </a:scheme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900" b="1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900" b="1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vi-VN" altLang="en-US" sz="900" b="1">
                <a:latin typeface="Arial" panose="020B0604020202020204" pitchFamily="34" charset="0"/>
              </a:endParaRPr>
            </a:p>
          </p:txBody>
        </p:sp>
        <p:sp>
          <p:nvSpPr>
            <p:cNvPr id="3120" name="Text Box 28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784" y="1512"/>
              <a:ext cx="18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alpha val="51999"/>
                        </a:schemeClr>
                      </a:gs>
                      <a:gs pos="100000">
                        <a:schemeClr val="bg1">
                          <a:alpha val="75998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 dirty="0" smtClean="0">
                  <a:latin typeface="Arial" panose="020B0604020202020204" pitchFamily="34" charset="0"/>
                </a:rPr>
                <a:t>CÁC ĐỊA MẢNG</a:t>
              </a:r>
              <a:endParaRPr lang="vi-VN" altLang="en-US" sz="16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6019801" y="3321051"/>
            <a:ext cx="2652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 err="1">
                <a:latin typeface="Arial" panose="020B0604020202020204" pitchFamily="34" charset="0"/>
              </a:rPr>
              <a:t>Quanh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trục</a:t>
            </a:r>
            <a:endParaRPr lang="vi-VN" altLang="en-US" sz="1800" b="1" dirty="0">
              <a:latin typeface="Arial" panose="020B0604020202020204" pitchFamily="34" charset="0"/>
            </a:endParaRPr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6415087" y="3962401"/>
            <a:ext cx="2881313" cy="612775"/>
            <a:chOff x="2640" y="2878"/>
            <a:chExt cx="2256" cy="386"/>
          </a:xfrm>
        </p:grpSpPr>
        <p:sp>
          <p:nvSpPr>
            <p:cNvPr id="3117" name="Text Box 35"/>
            <p:cNvSpPr txBox="1">
              <a:spLocks noChangeArrowheads="1"/>
            </p:cNvSpPr>
            <p:nvPr/>
          </p:nvSpPr>
          <p:spPr bwMode="auto">
            <a:xfrm>
              <a:off x="2640" y="2878"/>
              <a:ext cx="2256" cy="38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1000" b="1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500" b="1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500" b="1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vi-VN" altLang="en-US" sz="500" b="1">
                <a:latin typeface="Arial" panose="020B0604020202020204" pitchFamily="34" charset="0"/>
              </a:endParaRPr>
            </a:p>
          </p:txBody>
        </p:sp>
        <p:sp>
          <p:nvSpPr>
            <p:cNvPr id="3118" name="Text Box 36"/>
            <p:cNvSpPr txBox="1">
              <a:spLocks noChangeArrowheads="1"/>
            </p:cNvSpPr>
            <p:nvPr/>
          </p:nvSpPr>
          <p:spPr bwMode="auto">
            <a:xfrm>
              <a:off x="2880" y="2928"/>
              <a:ext cx="18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 dirty="0" err="1">
                  <a:latin typeface="Arial" panose="020B0604020202020204" pitchFamily="34" charset="0"/>
                </a:rPr>
                <a:t>Quanh</a:t>
              </a:r>
              <a:r>
                <a:rPr lang="en-US" altLang="en-US" sz="1600" b="1" dirty="0">
                  <a:latin typeface="Arial" panose="020B0604020202020204" pitchFamily="34" charset="0"/>
                </a:rPr>
                <a:t> </a:t>
              </a:r>
              <a:r>
                <a:rPr lang="en-US" altLang="en-US" sz="1600" b="1" dirty="0" err="1">
                  <a:latin typeface="Arial" panose="020B0604020202020204" pitchFamily="34" charset="0"/>
                </a:rPr>
                <a:t>Mặt</a:t>
              </a:r>
              <a:r>
                <a:rPr lang="en-US" altLang="en-US" sz="1600" b="1" dirty="0">
                  <a:latin typeface="Arial" panose="020B0604020202020204" pitchFamily="34" charset="0"/>
                </a:rPr>
                <a:t> </a:t>
              </a:r>
              <a:r>
                <a:rPr lang="en-US" altLang="en-US" sz="1600" b="1" dirty="0" err="1">
                  <a:latin typeface="Arial" panose="020B0604020202020204" pitchFamily="34" charset="0"/>
                </a:rPr>
                <a:t>Trời</a:t>
              </a:r>
              <a:endParaRPr lang="vi-VN" altLang="en-US" sz="16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1447800" y="3581400"/>
            <a:ext cx="16764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ÔN TẬP HỌC KỲ I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2133600" y="18288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/>
              <a:t>CHƯƠNG I.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2209800" y="5529263"/>
            <a:ext cx="3352800" cy="838200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bg1"/>
              </a:gs>
            </a:gsLst>
            <a:lin ang="2700000" scaled="1"/>
          </a:gradFill>
          <a:ln w="28575" algn="ctr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 smtClean="0"/>
              <a:t>Các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dạng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địa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hình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chính</a:t>
            </a:r>
            <a:endParaRPr lang="en-US" altLang="en-US" sz="2000" b="1" dirty="0"/>
          </a:p>
        </p:txBody>
      </p: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1981201" y="2320925"/>
            <a:ext cx="365125" cy="3657600"/>
            <a:chOff x="288" y="1462"/>
            <a:chExt cx="230" cy="2304"/>
          </a:xfrm>
        </p:grpSpPr>
        <p:sp>
          <p:nvSpPr>
            <p:cNvPr id="3113" name="Line 40"/>
            <p:cNvSpPr>
              <a:spLocks noChangeShapeType="1"/>
            </p:cNvSpPr>
            <p:nvPr/>
          </p:nvSpPr>
          <p:spPr bwMode="auto">
            <a:xfrm>
              <a:off x="288" y="1488"/>
              <a:ext cx="230" cy="1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Line 41"/>
            <p:cNvSpPr>
              <a:spLocks noChangeShapeType="1"/>
            </p:cNvSpPr>
            <p:nvPr/>
          </p:nvSpPr>
          <p:spPr bwMode="auto">
            <a:xfrm>
              <a:off x="288" y="1462"/>
              <a:ext cx="0" cy="802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Line 43"/>
            <p:cNvSpPr>
              <a:spLocks noChangeShapeType="1"/>
            </p:cNvSpPr>
            <p:nvPr/>
          </p:nvSpPr>
          <p:spPr bwMode="auto">
            <a:xfrm>
              <a:off x="288" y="2758"/>
              <a:ext cx="0" cy="100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Line 44"/>
            <p:cNvSpPr>
              <a:spLocks noChangeShapeType="1"/>
            </p:cNvSpPr>
            <p:nvPr/>
          </p:nvSpPr>
          <p:spPr bwMode="auto">
            <a:xfrm>
              <a:off x="288" y="3752"/>
              <a:ext cx="14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3" name="Line 45"/>
          <p:cNvSpPr>
            <a:spLocks noChangeShapeType="1"/>
          </p:cNvSpPr>
          <p:nvPr/>
        </p:nvSpPr>
        <p:spPr bwMode="auto">
          <a:xfrm flipV="1">
            <a:off x="6110286" y="3361027"/>
            <a:ext cx="304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6137275" y="3865563"/>
            <a:ext cx="304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6" name="Rectangle 48"/>
          <p:cNvSpPr>
            <a:spLocks noChangeArrowheads="1"/>
          </p:cNvSpPr>
          <p:nvPr/>
        </p:nvSpPr>
        <p:spPr bwMode="auto">
          <a:xfrm>
            <a:off x="2362200" y="2133601"/>
            <a:ext cx="1422400" cy="396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66">
                  <a:alpha val="42000"/>
                </a:srgbClr>
              </a:gs>
            </a:gsLst>
            <a:lin ang="2700000" scaled="1"/>
          </a:gradFill>
          <a:ln w="28575" algn="ctr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/>
              <a:t>TRÁI ĐẤT</a:t>
            </a:r>
          </a:p>
        </p:txBody>
      </p:sp>
      <p:sp>
        <p:nvSpPr>
          <p:cNvPr id="3111" name="Text Box 50"/>
          <p:cNvSpPr txBox="1">
            <a:spLocks noChangeArrowheads="1"/>
          </p:cNvSpPr>
          <p:nvPr/>
        </p:nvSpPr>
        <p:spPr bwMode="auto">
          <a:xfrm>
            <a:off x="8305800" y="5410200"/>
            <a:ext cx="990600" cy="1009650"/>
          </a:xfrm>
          <a:prstGeom prst="rect">
            <a:avLst/>
          </a:prstGeom>
          <a:gradFill rotWithShape="1">
            <a:gsLst>
              <a:gs pos="0">
                <a:schemeClr val="bg1">
                  <a:alpha val="10999"/>
                </a:schemeClr>
              </a:gs>
              <a:gs pos="100000">
                <a:srgbClr val="FF66FF">
                  <a:alpha val="32999"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vi-VN" altLang="en-US" sz="9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vi-VN" altLang="en-US" sz="1800" b="1">
              <a:latin typeface="Arial" panose="020B0604020202020204" pitchFamily="34" charset="0"/>
            </a:endParaRPr>
          </a:p>
        </p:txBody>
      </p:sp>
      <p:sp>
        <p:nvSpPr>
          <p:cNvPr id="3112" name="Text Box 51"/>
          <p:cNvSpPr txBox="1">
            <a:spLocks noChangeArrowheads="1"/>
          </p:cNvSpPr>
          <p:nvPr/>
        </p:nvSpPr>
        <p:spPr bwMode="auto">
          <a:xfrm>
            <a:off x="8305800" y="5346701"/>
            <a:ext cx="9906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700" b="1" dirty="0" err="1" smtClean="0">
                <a:latin typeface="Arial" panose="020B0604020202020204" pitchFamily="34" charset="0"/>
              </a:rPr>
              <a:t>Núi</a:t>
            </a:r>
            <a:r>
              <a:rPr lang="en-US" altLang="en-US" sz="1700" b="1" dirty="0" smtClean="0">
                <a:latin typeface="Arial" panose="020B0604020202020204" pitchFamily="34" charset="0"/>
              </a:rPr>
              <a:t> </a:t>
            </a:r>
            <a:r>
              <a:rPr lang="en-US" altLang="en-US" sz="1700" b="1" dirty="0" err="1" smtClean="0">
                <a:latin typeface="Arial" panose="020B0604020202020204" pitchFamily="34" charset="0"/>
              </a:rPr>
              <a:t>lửa</a:t>
            </a:r>
            <a:r>
              <a:rPr lang="en-US" altLang="en-US" sz="1700" b="1" dirty="0" smtClean="0">
                <a:latin typeface="Arial" panose="020B0604020202020204" pitchFamily="34" charset="0"/>
              </a:rPr>
              <a:t>, </a:t>
            </a:r>
            <a:r>
              <a:rPr lang="en-US" altLang="en-US" sz="1700" b="1" dirty="0" err="1" smtClean="0">
                <a:latin typeface="Arial" panose="020B0604020202020204" pitchFamily="34" charset="0"/>
              </a:rPr>
              <a:t>động</a:t>
            </a:r>
            <a:r>
              <a:rPr lang="en-US" altLang="en-US" sz="1700" b="1" dirty="0" smtClean="0">
                <a:latin typeface="Arial" panose="020B0604020202020204" pitchFamily="34" charset="0"/>
              </a:rPr>
              <a:t> </a:t>
            </a:r>
            <a:r>
              <a:rPr lang="en-US" altLang="en-US" sz="1700" b="1" dirty="0" err="1" smtClean="0">
                <a:latin typeface="Arial" panose="020B0604020202020204" pitchFamily="34" charset="0"/>
              </a:rPr>
              <a:t>đất</a:t>
            </a:r>
            <a:r>
              <a:rPr lang="en-US" altLang="en-US" sz="1700" b="1" dirty="0" smtClean="0">
                <a:latin typeface="Arial" panose="020B0604020202020204" pitchFamily="34" charset="0"/>
              </a:rPr>
              <a:t>, </a:t>
            </a:r>
            <a:r>
              <a:rPr lang="en-US" altLang="en-US" sz="1700" b="1" dirty="0" err="1" smtClean="0">
                <a:latin typeface="Arial" panose="020B0604020202020204" pitchFamily="34" charset="0"/>
              </a:rPr>
              <a:t>khoáng</a:t>
            </a:r>
            <a:r>
              <a:rPr lang="en-US" altLang="en-US" sz="1700" b="1" dirty="0" smtClean="0">
                <a:latin typeface="Arial" panose="020B0604020202020204" pitchFamily="34" charset="0"/>
              </a:rPr>
              <a:t> </a:t>
            </a:r>
            <a:r>
              <a:rPr lang="en-US" altLang="en-US" sz="1700" b="1" dirty="0" err="1" smtClean="0">
                <a:latin typeface="Arial" panose="020B0604020202020204" pitchFamily="34" charset="0"/>
              </a:rPr>
              <a:t>sản</a:t>
            </a:r>
            <a:endParaRPr lang="vi-VN" altLang="en-US" sz="1700" b="1" dirty="0">
              <a:latin typeface="Arial" panose="020B0604020202020204" pitchFamily="34" charset="0"/>
            </a:endParaRPr>
          </a:p>
        </p:txBody>
      </p: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3810000" y="1676400"/>
            <a:ext cx="609600" cy="2209800"/>
            <a:chOff x="1440" y="1056"/>
            <a:chExt cx="384" cy="1392"/>
          </a:xfrm>
        </p:grpSpPr>
        <p:sp>
          <p:nvSpPr>
            <p:cNvPr id="3107" name="Line 57"/>
            <p:cNvSpPr>
              <a:spLocks noChangeShapeType="1"/>
            </p:cNvSpPr>
            <p:nvPr/>
          </p:nvSpPr>
          <p:spPr bwMode="auto">
            <a:xfrm>
              <a:off x="1584" y="1084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Line 58"/>
            <p:cNvSpPr>
              <a:spLocks noChangeShapeType="1"/>
            </p:cNvSpPr>
            <p:nvPr/>
          </p:nvSpPr>
          <p:spPr bwMode="auto">
            <a:xfrm flipV="1">
              <a:off x="1584" y="2448"/>
              <a:ext cx="2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Line 59"/>
            <p:cNvSpPr>
              <a:spLocks noChangeShapeType="1"/>
            </p:cNvSpPr>
            <p:nvPr/>
          </p:nvSpPr>
          <p:spPr bwMode="auto">
            <a:xfrm flipH="1">
              <a:off x="1584" y="1056"/>
              <a:ext cx="0" cy="13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Line 60"/>
            <p:cNvSpPr>
              <a:spLocks noChangeShapeType="1"/>
            </p:cNvSpPr>
            <p:nvPr/>
          </p:nvSpPr>
          <p:spPr bwMode="auto">
            <a:xfrm>
              <a:off x="1440" y="1468"/>
              <a:ext cx="14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29" name="Line 61"/>
          <p:cNvSpPr>
            <a:spLocks noChangeShapeType="1"/>
          </p:cNvSpPr>
          <p:nvPr/>
        </p:nvSpPr>
        <p:spPr bwMode="auto">
          <a:xfrm>
            <a:off x="5562600" y="5943600"/>
            <a:ext cx="152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0" name="AutoShape 62"/>
          <p:cNvSpPr>
            <a:spLocks noChangeArrowheads="1"/>
          </p:cNvSpPr>
          <p:nvPr/>
        </p:nvSpPr>
        <p:spPr bwMode="auto">
          <a:xfrm>
            <a:off x="1524000" y="3581401"/>
            <a:ext cx="1524000" cy="8223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23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80" grpId="0" animBg="1"/>
      <p:bldP spid="7186" grpId="0" animBg="1"/>
      <p:bldP spid="7192" grpId="0" animBg="1"/>
      <p:bldP spid="7193" grpId="0" animBg="1"/>
      <p:bldP spid="7197" grpId="0"/>
      <p:bldP spid="7205" grpId="0" animBg="1"/>
      <p:bldP spid="7207" grpId="0"/>
      <p:bldP spid="7210" grpId="0" animBg="1"/>
      <p:bldP spid="7216" grpId="0" animBg="1"/>
      <p:bldP spid="3111" grpId="0" animBg="1"/>
      <p:bldP spid="3112" grpId="0"/>
      <p:bldP spid="72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D013C0-D47E-4CAA-B21C-8C2E403C4A76}"/>
              </a:ext>
            </a:extLst>
          </p:cNvPr>
          <p:cNvSpPr/>
          <p:nvPr/>
        </p:nvSpPr>
        <p:spPr>
          <a:xfrm>
            <a:off x="2667000" y="1996440"/>
            <a:ext cx="178268" cy="4516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DEA5B-E4BD-4136-90A2-B67F25E28C73}"/>
              </a:ext>
            </a:extLst>
          </p:cNvPr>
          <p:cNvSpPr/>
          <p:nvPr/>
        </p:nvSpPr>
        <p:spPr>
          <a:xfrm>
            <a:off x="2699897" y="2529424"/>
            <a:ext cx="7549463" cy="75861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Trái Đất hình cầu và tự quay quanh trục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20526-3551-419B-864B-F67FEE2DD85B}"/>
              </a:ext>
            </a:extLst>
          </p:cNvPr>
          <p:cNvSpPr/>
          <p:nvPr/>
        </p:nvSpPr>
        <p:spPr>
          <a:xfrm>
            <a:off x="2699897" y="3630866"/>
            <a:ext cx="7549463" cy="75861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Trái Đất quay quanh Mặt Trời 365 ngày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C6A546-24F5-40A1-8372-CE2EB20D2B54}"/>
              </a:ext>
            </a:extLst>
          </p:cNvPr>
          <p:cNvSpPr/>
          <p:nvPr/>
        </p:nvSpPr>
        <p:spPr>
          <a:xfrm>
            <a:off x="2286000" y="2559903"/>
            <a:ext cx="685800" cy="6604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B36C4E-959B-495B-86B4-F3AC1A3BD8C3}"/>
              </a:ext>
            </a:extLst>
          </p:cNvPr>
          <p:cNvSpPr/>
          <p:nvPr/>
        </p:nvSpPr>
        <p:spPr>
          <a:xfrm>
            <a:off x="2362200" y="3705371"/>
            <a:ext cx="609600" cy="6604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11C4BA-7E2C-4DC3-A23A-A44823DA56F8}"/>
              </a:ext>
            </a:extLst>
          </p:cNvPr>
          <p:cNvSpPr/>
          <p:nvPr/>
        </p:nvSpPr>
        <p:spPr>
          <a:xfrm>
            <a:off x="2699897" y="4714600"/>
            <a:ext cx="7549463" cy="714879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Trái Đất nghiêng trên mặt phẳng quỹ đạo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27819E-862C-4A47-9EB0-9191C9419668}"/>
              </a:ext>
            </a:extLst>
          </p:cNvPr>
          <p:cNvSpPr/>
          <p:nvPr/>
        </p:nvSpPr>
        <p:spPr>
          <a:xfrm>
            <a:off x="2362200" y="4738304"/>
            <a:ext cx="609600" cy="6604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BB748A-C420-4930-BF45-3982BC0E5CCE}"/>
              </a:ext>
            </a:extLst>
          </p:cNvPr>
          <p:cNvSpPr/>
          <p:nvPr/>
        </p:nvSpPr>
        <p:spPr>
          <a:xfrm>
            <a:off x="2699897" y="5752863"/>
            <a:ext cx="7549463" cy="714879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 Ánh sáng Mặt Trời luôn chiếu một nửa Trái Đất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21BB99-9DF6-4F0E-80BD-93E169AAB187}"/>
              </a:ext>
            </a:extLst>
          </p:cNvPr>
          <p:cNvSpPr/>
          <p:nvPr/>
        </p:nvSpPr>
        <p:spPr>
          <a:xfrm>
            <a:off x="2286001" y="5796887"/>
            <a:ext cx="685799" cy="6604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F6879D49-FF4A-4202-A90B-B046776AE7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4858" r="5690" b="13191"/>
          <a:stretch/>
        </p:blipFill>
        <p:spPr>
          <a:xfrm>
            <a:off x="1524001" y="2"/>
            <a:ext cx="1217872" cy="12191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03051C-F41F-4846-9632-BECA1CD029DD}"/>
              </a:ext>
            </a:extLst>
          </p:cNvPr>
          <p:cNvSpPr txBox="1"/>
          <p:nvPr/>
        </p:nvSpPr>
        <p:spPr>
          <a:xfrm>
            <a:off x="1676400" y="1371600"/>
            <a:ext cx="897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Hỏa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D7F55910-E412-49DE-9094-FB2EB766C927}"/>
              </a:ext>
            </a:extLst>
          </p:cNvPr>
          <p:cNvSpPr/>
          <p:nvPr/>
        </p:nvSpPr>
        <p:spPr>
          <a:xfrm>
            <a:off x="2635250" y="167408"/>
            <a:ext cx="7651750" cy="2029875"/>
          </a:xfrm>
          <a:prstGeom prst="roundRect">
            <a:avLst/>
          </a:prstGeom>
          <a:solidFill>
            <a:srgbClr val="1CC4D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F6DA17-2D72-471C-95E4-E0954173C1EF}"/>
              </a:ext>
            </a:extLst>
          </p:cNvPr>
          <p:cNvSpPr txBox="1"/>
          <p:nvPr/>
        </p:nvSpPr>
        <p:spPr>
          <a:xfrm>
            <a:off x="2819400" y="609601"/>
            <a:ext cx="7442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 4. Nguyên nhân nào sau đây làm cho mọi nơi trên Trái Đất đều lần lượt có ngày, đêm luân phiên nhau?</a:t>
            </a:r>
          </a:p>
        </p:txBody>
      </p:sp>
    </p:spTree>
    <p:extLst>
      <p:ext uri="{BB962C8B-B14F-4D97-AF65-F5344CB8AC3E}">
        <p14:creationId xmlns:p14="http://schemas.microsoft.com/office/powerpoint/2010/main" val="24033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D013C0-D47E-4CAA-B21C-8C2E403C4A76}"/>
              </a:ext>
            </a:extLst>
          </p:cNvPr>
          <p:cNvSpPr/>
          <p:nvPr/>
        </p:nvSpPr>
        <p:spPr>
          <a:xfrm>
            <a:off x="2667000" y="1996440"/>
            <a:ext cx="178268" cy="4516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DEA5B-E4BD-4136-90A2-B67F25E28C73}"/>
              </a:ext>
            </a:extLst>
          </p:cNvPr>
          <p:cNvSpPr/>
          <p:nvPr/>
        </p:nvSpPr>
        <p:spPr>
          <a:xfrm>
            <a:off x="2675108" y="3543722"/>
            <a:ext cx="7185170" cy="75861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Giữ nguyên hướng chuyển động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20526-3551-419B-864B-F67FEE2DD85B}"/>
              </a:ext>
            </a:extLst>
          </p:cNvPr>
          <p:cNvSpPr/>
          <p:nvPr/>
        </p:nvSpPr>
        <p:spPr>
          <a:xfrm>
            <a:off x="2696776" y="2507403"/>
            <a:ext cx="7185170" cy="75861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Lệch về bên phải ở bán cầu Bắc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C6A546-24F5-40A1-8372-CE2EB20D2B54}"/>
              </a:ext>
            </a:extLst>
          </p:cNvPr>
          <p:cNvSpPr/>
          <p:nvPr/>
        </p:nvSpPr>
        <p:spPr>
          <a:xfrm>
            <a:off x="2286000" y="3574201"/>
            <a:ext cx="685800" cy="6604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B36C4E-959B-495B-86B4-F3AC1A3BD8C3}"/>
              </a:ext>
            </a:extLst>
          </p:cNvPr>
          <p:cNvSpPr/>
          <p:nvPr/>
        </p:nvSpPr>
        <p:spPr>
          <a:xfrm>
            <a:off x="2209800" y="2581908"/>
            <a:ext cx="701040" cy="6604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11C4BA-7E2C-4DC3-A23A-A44823DA56F8}"/>
              </a:ext>
            </a:extLst>
          </p:cNvPr>
          <p:cNvSpPr/>
          <p:nvPr/>
        </p:nvSpPr>
        <p:spPr>
          <a:xfrm>
            <a:off x="2666845" y="4657937"/>
            <a:ext cx="7185170" cy="714879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Lệch về bên trái ở bán cầu Nam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27819E-862C-4A47-9EB0-9191C9419668}"/>
              </a:ext>
            </a:extLst>
          </p:cNvPr>
          <p:cNvSpPr/>
          <p:nvPr/>
        </p:nvSpPr>
        <p:spPr>
          <a:xfrm>
            <a:off x="2286000" y="4681641"/>
            <a:ext cx="685800" cy="6604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BB748A-C420-4930-BF45-3982BC0E5CCE}"/>
              </a:ext>
            </a:extLst>
          </p:cNvPr>
          <p:cNvSpPr/>
          <p:nvPr/>
        </p:nvSpPr>
        <p:spPr>
          <a:xfrm>
            <a:off x="2658582" y="5784336"/>
            <a:ext cx="7185170" cy="714879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 Bị lệch so với hướng ban đầu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21BB99-9DF6-4F0E-80BD-93E169AAB187}"/>
              </a:ext>
            </a:extLst>
          </p:cNvPr>
          <p:cNvSpPr/>
          <p:nvPr/>
        </p:nvSpPr>
        <p:spPr>
          <a:xfrm>
            <a:off x="2362201" y="5828360"/>
            <a:ext cx="609599" cy="6604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C2E8124C-58FB-49CC-861A-5992F828CB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4" y="112490"/>
            <a:ext cx="1327088" cy="14115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E3521F-8583-4F2A-8E0B-F9562272B04B}"/>
              </a:ext>
            </a:extLst>
          </p:cNvPr>
          <p:cNvSpPr txBox="1"/>
          <p:nvPr/>
        </p:nvSpPr>
        <p:spPr>
          <a:xfrm>
            <a:off x="1524000" y="1524000"/>
            <a:ext cx="124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D7F55910-E412-49DE-9094-FB2EB766C927}"/>
              </a:ext>
            </a:extLst>
          </p:cNvPr>
          <p:cNvSpPr/>
          <p:nvPr/>
        </p:nvSpPr>
        <p:spPr>
          <a:xfrm>
            <a:off x="2529840" y="96521"/>
            <a:ext cx="7757160" cy="2044549"/>
          </a:xfrm>
          <a:prstGeom prst="roundRect">
            <a:avLst/>
          </a:prstGeom>
          <a:solidFill>
            <a:srgbClr val="1CC4D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F6DA17-2D72-471C-95E4-E0954173C1EF}"/>
              </a:ext>
            </a:extLst>
          </p:cNvPr>
          <p:cNvSpPr txBox="1"/>
          <p:nvPr/>
        </p:nvSpPr>
        <p:spPr>
          <a:xfrm>
            <a:off x="2743201" y="533401"/>
            <a:ext cx="7406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 5. Nhận định nào sau đây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đúng khi nói về chuyển động của các vật theo chiều kinh tuyến?</a:t>
            </a:r>
          </a:p>
        </p:txBody>
      </p:sp>
    </p:spTree>
    <p:extLst>
      <p:ext uri="{BB962C8B-B14F-4D97-AF65-F5344CB8AC3E}">
        <p14:creationId xmlns:p14="http://schemas.microsoft.com/office/powerpoint/2010/main" val="31870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7349" y="976679"/>
            <a:ext cx="167219" cy="55025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76450" y="66675"/>
            <a:ext cx="7699963" cy="151263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2664" y="1774382"/>
            <a:ext cx="7126496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Chuyển động từ Tây sang Đông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8509" y="3072811"/>
            <a:ext cx="7140651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Thời gian quay 1 vòng là 24 giờ</a:t>
            </a:r>
          </a:p>
        </p:txBody>
      </p:sp>
      <p:sp>
        <p:nvSpPr>
          <p:cNvPr id="6" name="Oval 5"/>
          <p:cNvSpPr/>
          <p:nvPr/>
        </p:nvSpPr>
        <p:spPr>
          <a:xfrm>
            <a:off x="2464526" y="1807456"/>
            <a:ext cx="825128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2451463" y="3103913"/>
            <a:ext cx="876290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7347" y="4403534"/>
            <a:ext cx="7141812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	Luôn giữ độ nghiêng và không đổi hướng</a:t>
            </a:r>
          </a:p>
        </p:txBody>
      </p:sp>
      <p:sp>
        <p:nvSpPr>
          <p:cNvPr id="9" name="Oval 8"/>
          <p:cNvSpPr/>
          <p:nvPr/>
        </p:nvSpPr>
        <p:spPr>
          <a:xfrm>
            <a:off x="2438400" y="4443083"/>
            <a:ext cx="895698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6450" y="170683"/>
            <a:ext cx="75248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 1. Phát biểu nào sau đây đúng với chuyển động của Trái Đất quanh Mặt Trời?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533B47-DBC9-486F-957B-EFE9D905DF0B}"/>
              </a:ext>
            </a:extLst>
          </p:cNvPr>
          <p:cNvSpPr/>
          <p:nvPr/>
        </p:nvSpPr>
        <p:spPr>
          <a:xfrm>
            <a:off x="2817347" y="5704014"/>
            <a:ext cx="7141812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Luôn giữ độ nghiêng nhưng hướng nghiêng 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thay đổi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D37B4-CB77-4AD4-A135-D12466E5E1CB}"/>
              </a:ext>
            </a:extLst>
          </p:cNvPr>
          <p:cNvSpPr/>
          <p:nvPr/>
        </p:nvSpPr>
        <p:spPr>
          <a:xfrm>
            <a:off x="2516778" y="5743563"/>
            <a:ext cx="817321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455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5690" y="976679"/>
            <a:ext cx="167219" cy="55025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94791" y="66675"/>
            <a:ext cx="7699963" cy="151263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5054" y="4379364"/>
            <a:ext cx="4000884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365 ngày, 6 giờ</a:t>
            </a:r>
          </a:p>
        </p:txBody>
      </p:sp>
      <p:sp>
        <p:nvSpPr>
          <p:cNvPr id="5" name="Rectangle 4"/>
          <p:cNvSpPr/>
          <p:nvPr/>
        </p:nvSpPr>
        <p:spPr>
          <a:xfrm>
            <a:off x="3320901" y="1881961"/>
            <a:ext cx="4008831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365 ngày, 4 giờ</a:t>
            </a:r>
          </a:p>
        </p:txBody>
      </p:sp>
      <p:sp>
        <p:nvSpPr>
          <p:cNvPr id="6" name="Oval 5"/>
          <p:cNvSpPr/>
          <p:nvPr/>
        </p:nvSpPr>
        <p:spPr>
          <a:xfrm>
            <a:off x="2882537" y="4412438"/>
            <a:ext cx="909508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2895601" y="1913063"/>
            <a:ext cx="934545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311767" y="3138259"/>
            <a:ext cx="4009483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365 ngày, 5 giờ</a:t>
            </a:r>
          </a:p>
        </p:txBody>
      </p:sp>
      <p:sp>
        <p:nvSpPr>
          <p:cNvPr id="9" name="Oval 8"/>
          <p:cNvSpPr/>
          <p:nvPr/>
        </p:nvSpPr>
        <p:spPr>
          <a:xfrm>
            <a:off x="2856412" y="3177808"/>
            <a:ext cx="972105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4790" y="170683"/>
            <a:ext cx="75248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 3. Thời gian Trái Đất chuyển động quanh Mặt Trời 1 vòng là bao lâu?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533B47-DBC9-486F-957B-EFE9D905DF0B}"/>
              </a:ext>
            </a:extLst>
          </p:cNvPr>
          <p:cNvSpPr/>
          <p:nvPr/>
        </p:nvSpPr>
        <p:spPr>
          <a:xfrm>
            <a:off x="3335689" y="5704014"/>
            <a:ext cx="4009483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365 ngày, 7 giờ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D37B4-CB77-4AD4-A135-D12466E5E1CB}"/>
              </a:ext>
            </a:extLst>
          </p:cNvPr>
          <p:cNvSpPr/>
          <p:nvPr/>
        </p:nvSpPr>
        <p:spPr>
          <a:xfrm>
            <a:off x="2973977" y="5743563"/>
            <a:ext cx="878462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934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1017" y="976679"/>
            <a:ext cx="167219" cy="55025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0118" y="66675"/>
            <a:ext cx="8139689" cy="151263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6332" y="1774382"/>
            <a:ext cx="7316996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Càng xa xích đạo chênh lệch ngày đêm càng lớn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2176" y="3072811"/>
            <a:ext cx="7316996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Càng gần xích đạo chênh lệch ngày đêm càng lớn</a:t>
            </a:r>
          </a:p>
        </p:txBody>
      </p:sp>
      <p:sp>
        <p:nvSpPr>
          <p:cNvPr id="6" name="Oval 5"/>
          <p:cNvSpPr/>
          <p:nvPr/>
        </p:nvSpPr>
        <p:spPr>
          <a:xfrm>
            <a:off x="2451464" y="1807456"/>
            <a:ext cx="884261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2438400" y="3103913"/>
            <a:ext cx="897324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2921015" y="4403534"/>
            <a:ext cx="7316996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Ở 2 cực, có ngày đêm kéo dài 6 tháng liên tục</a:t>
            </a:r>
          </a:p>
        </p:txBody>
      </p:sp>
      <p:sp>
        <p:nvSpPr>
          <p:cNvPr id="9" name="Oval 8"/>
          <p:cNvSpPr/>
          <p:nvPr/>
        </p:nvSpPr>
        <p:spPr>
          <a:xfrm>
            <a:off x="2412274" y="4443083"/>
            <a:ext cx="923450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0118" y="170683"/>
            <a:ext cx="77827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 5. Nội dung nào sau đây không đúng với hiện t</a:t>
            </a:r>
            <a:r>
              <a:rPr lang="vi-VN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ư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ợng ngày đêm dài ngắn theo mùa?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533B47-DBC9-486F-957B-EFE9D905DF0B}"/>
              </a:ext>
            </a:extLst>
          </p:cNvPr>
          <p:cNvSpPr/>
          <p:nvPr/>
        </p:nvSpPr>
        <p:spPr>
          <a:xfrm>
            <a:off x="2921015" y="5704014"/>
            <a:ext cx="7316996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Ở khu vực xích đạo, ngày đêm luôn bằng nhau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D37B4-CB77-4AD4-A135-D12466E5E1CB}"/>
              </a:ext>
            </a:extLst>
          </p:cNvPr>
          <p:cNvSpPr/>
          <p:nvPr/>
        </p:nvSpPr>
        <p:spPr>
          <a:xfrm>
            <a:off x="2399212" y="5743563"/>
            <a:ext cx="936513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6891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2667000" y="2895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3048000" y="28956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Ệ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3429000" y="2895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3810000" y="2895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4191000" y="2895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4572000" y="2895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4953000" y="2895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5334000" y="2895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5715000" y="2895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2667000" y="2895600"/>
            <a:ext cx="3448050" cy="381000"/>
            <a:chOff x="1044" y="2784"/>
            <a:chExt cx="2172" cy="240"/>
          </a:xfrm>
        </p:grpSpPr>
        <p:sp>
          <p:nvSpPr>
            <p:cNvPr id="40972" name="AutoShape 12"/>
            <p:cNvSpPr>
              <a:spLocks noChangeArrowheads="1"/>
            </p:cNvSpPr>
            <p:nvPr/>
          </p:nvSpPr>
          <p:spPr bwMode="auto">
            <a:xfrm>
              <a:off x="1776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973" name="AutoShape 13"/>
            <p:cNvSpPr>
              <a:spLocks noChangeArrowheads="1"/>
            </p:cNvSpPr>
            <p:nvPr/>
          </p:nvSpPr>
          <p:spPr bwMode="auto">
            <a:xfrm>
              <a:off x="2025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974" name="AutoShape 14"/>
            <p:cNvSpPr>
              <a:spLocks noChangeArrowheads="1"/>
            </p:cNvSpPr>
            <p:nvPr/>
          </p:nvSpPr>
          <p:spPr bwMode="auto">
            <a:xfrm>
              <a:off x="2268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975" name="AutoShape 15"/>
            <p:cNvSpPr>
              <a:spLocks noChangeArrowheads="1"/>
            </p:cNvSpPr>
            <p:nvPr/>
          </p:nvSpPr>
          <p:spPr bwMode="auto">
            <a:xfrm>
              <a:off x="2508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976" name="AutoShape 16"/>
            <p:cNvSpPr>
              <a:spLocks noChangeArrowheads="1"/>
            </p:cNvSpPr>
            <p:nvPr/>
          </p:nvSpPr>
          <p:spPr bwMode="auto">
            <a:xfrm>
              <a:off x="2754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977" name="AutoShape 17"/>
            <p:cNvSpPr>
              <a:spLocks noChangeArrowheads="1"/>
            </p:cNvSpPr>
            <p:nvPr/>
          </p:nvSpPr>
          <p:spPr bwMode="auto">
            <a:xfrm>
              <a:off x="2976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978" name="AutoShape 18"/>
            <p:cNvSpPr>
              <a:spLocks noChangeArrowheads="1"/>
            </p:cNvSpPr>
            <p:nvPr/>
          </p:nvSpPr>
          <p:spPr bwMode="auto">
            <a:xfrm>
              <a:off x="1044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auto">
            <a:xfrm>
              <a:off x="1293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auto">
            <a:xfrm>
              <a:off x="1536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0981" name="AutoShape 21"/>
          <p:cNvSpPr>
            <a:spLocks noChangeArrowheads="1"/>
          </p:cNvSpPr>
          <p:nvPr/>
        </p:nvSpPr>
        <p:spPr bwMode="auto">
          <a:xfrm flipV="1">
            <a:off x="7315200" y="914400"/>
            <a:ext cx="3200400" cy="3429000"/>
          </a:xfrm>
          <a:prstGeom prst="cloudCallout">
            <a:avLst>
              <a:gd name="adj1" fmla="val -53722"/>
              <a:gd name="adj2" fmla="val -70694"/>
            </a:avLst>
          </a:prstGeom>
          <a:gradFill rotWithShape="1">
            <a:gsLst>
              <a:gs pos="0">
                <a:schemeClr val="bg1"/>
              </a:gs>
              <a:gs pos="100000">
                <a:srgbClr val="F1AD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C</a:t>
            </a:r>
            <a:r>
              <a:rPr lang="vi-VN" altLang="en-US" b="1">
                <a:latin typeface="Arial" panose="020B0604020202020204" pitchFamily="34" charset="0"/>
              </a:rPr>
              <a:t>â</a:t>
            </a:r>
            <a:r>
              <a:rPr lang="en-US" altLang="en-US" b="1">
                <a:latin typeface="Arial" panose="020B0604020202020204" pitchFamily="34" charset="0"/>
              </a:rPr>
              <a:t>u 1</a:t>
            </a:r>
            <a:r>
              <a:rPr lang="vi-VN" altLang="en-US" b="1">
                <a:latin typeface="Arial" panose="020B0604020202020204" pitchFamily="34" charset="0"/>
              </a:rPr>
              <a:t>: </a:t>
            </a:r>
            <a:r>
              <a:rPr lang="en-US" altLang="en-US" b="1">
                <a:latin typeface="Arial" panose="020B0604020202020204" pitchFamily="34" charset="0"/>
              </a:rPr>
              <a:t>Hình vẽ thu nhỏ tương đối chính xác về một khu vực hoặc toàn bộ bề mặt Trái Đất</a:t>
            </a:r>
            <a:endParaRPr lang="vi-VN" altLang="en-US" b="1">
              <a:latin typeface="Arial" panose="020B0604020202020204" pitchFamily="34" charset="0"/>
            </a:endParaRPr>
          </a:p>
          <a:p>
            <a:pPr algn="ctr" eaLnBrk="1" hangingPunct="1"/>
            <a:endParaRPr lang="vi-VN" altLang="en-US" b="1">
              <a:latin typeface="Arial" panose="020B0604020202020204" pitchFamily="34" charset="0"/>
            </a:endParaRPr>
          </a:p>
        </p:txBody>
      </p:sp>
      <p:sp>
        <p:nvSpPr>
          <p:cNvPr id="40982" name="WordArt 22"/>
          <p:cNvSpPr>
            <a:spLocks noChangeArrowheads="1" noChangeShapeType="1" noTextEdit="1"/>
          </p:cNvSpPr>
          <p:nvPr/>
        </p:nvSpPr>
        <p:spPr bwMode="auto">
          <a:xfrm>
            <a:off x="1905000" y="889000"/>
            <a:ext cx="3276600" cy="33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RevueH" panose="020B7200000000000000" pitchFamily="34" charset="0"/>
              </a:rPr>
              <a:t>¤ CH÷ BÝ MËT</a:t>
            </a:r>
          </a:p>
        </p:txBody>
      </p:sp>
      <p:grpSp>
        <p:nvGrpSpPr>
          <p:cNvPr id="40983" name="Group 23"/>
          <p:cNvGrpSpPr>
            <a:grpSpLocks/>
          </p:cNvGrpSpPr>
          <p:nvPr/>
        </p:nvGrpSpPr>
        <p:grpSpPr bwMode="auto">
          <a:xfrm>
            <a:off x="1485900" y="-76200"/>
            <a:ext cx="9271000" cy="6934200"/>
            <a:chOff x="0" y="192"/>
            <a:chExt cx="5760" cy="3936"/>
          </a:xfrm>
        </p:grpSpPr>
        <p:grpSp>
          <p:nvGrpSpPr>
            <p:cNvPr id="40984" name="Group 24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40985" name="Picture 25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86" name="Picture 26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0987" name="Picture 2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8" name="Picture 28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989" name="AutoShape 29"/>
          <p:cNvSpPr>
            <a:spLocks noChangeArrowheads="1"/>
          </p:cNvSpPr>
          <p:nvPr/>
        </p:nvSpPr>
        <p:spPr bwMode="auto">
          <a:xfrm>
            <a:off x="6781800" y="60960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Ê</a:t>
            </a:r>
          </a:p>
        </p:txBody>
      </p:sp>
      <p:sp>
        <p:nvSpPr>
          <p:cNvPr id="40990" name="AutoShape 30"/>
          <p:cNvSpPr>
            <a:spLocks noChangeArrowheads="1"/>
          </p:cNvSpPr>
          <p:nvPr/>
        </p:nvSpPr>
        <p:spPr bwMode="auto">
          <a:xfrm>
            <a:off x="7150100" y="60960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40991" name="AutoShape 31"/>
          <p:cNvSpPr>
            <a:spLocks noChangeArrowheads="1"/>
          </p:cNvSpPr>
          <p:nvPr/>
        </p:nvSpPr>
        <p:spPr bwMode="auto">
          <a:xfrm>
            <a:off x="7543800" y="60960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40992" name="AutoShape 32"/>
          <p:cNvSpPr>
            <a:spLocks noChangeArrowheads="1"/>
          </p:cNvSpPr>
          <p:nvPr/>
        </p:nvSpPr>
        <p:spPr bwMode="auto">
          <a:xfrm>
            <a:off x="5638800" y="60960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0993" name="AutoShape 33"/>
          <p:cNvSpPr>
            <a:spLocks noChangeArrowheads="1"/>
          </p:cNvSpPr>
          <p:nvPr/>
        </p:nvSpPr>
        <p:spPr bwMode="auto">
          <a:xfrm>
            <a:off x="5245100" y="60960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0994" name="AutoShape 34"/>
          <p:cNvSpPr>
            <a:spLocks noChangeArrowheads="1"/>
          </p:cNvSpPr>
          <p:nvPr/>
        </p:nvSpPr>
        <p:spPr bwMode="auto">
          <a:xfrm>
            <a:off x="6400800" y="60960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40995" name="AutoShape 35"/>
          <p:cNvSpPr>
            <a:spLocks noChangeArrowheads="1"/>
          </p:cNvSpPr>
          <p:nvPr/>
        </p:nvSpPr>
        <p:spPr bwMode="auto">
          <a:xfrm>
            <a:off x="6019800" y="60960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40996" name="AutoShape 36"/>
          <p:cNvSpPr>
            <a:spLocks noChangeArrowheads="1"/>
          </p:cNvSpPr>
          <p:nvPr/>
        </p:nvSpPr>
        <p:spPr bwMode="auto">
          <a:xfrm>
            <a:off x="7924800" y="60960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0997" name="AutoShape 37"/>
          <p:cNvSpPr>
            <a:spLocks noChangeArrowheads="1"/>
          </p:cNvSpPr>
          <p:nvPr/>
        </p:nvSpPr>
        <p:spPr bwMode="auto">
          <a:xfrm>
            <a:off x="8293100" y="60960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auto">
          <a:xfrm>
            <a:off x="8674100" y="60960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40999" name="AutoShape 39"/>
          <p:cNvSpPr>
            <a:spLocks noChangeArrowheads="1"/>
          </p:cNvSpPr>
          <p:nvPr/>
        </p:nvSpPr>
        <p:spPr bwMode="auto">
          <a:xfrm>
            <a:off x="9067800" y="60960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Â</a:t>
            </a:r>
          </a:p>
        </p:txBody>
      </p:sp>
      <p:sp>
        <p:nvSpPr>
          <p:cNvPr id="41000" name="AutoShape 40"/>
          <p:cNvSpPr>
            <a:spLocks noChangeArrowheads="1"/>
          </p:cNvSpPr>
          <p:nvPr/>
        </p:nvSpPr>
        <p:spPr bwMode="auto">
          <a:xfrm>
            <a:off x="9448800" y="60960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41002" name="AutoShape 4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0" y="6248400"/>
            <a:ext cx="457200" cy="304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3" name="AutoShape 43"/>
          <p:cNvSpPr>
            <a:spLocks noChangeArrowheads="1"/>
          </p:cNvSpPr>
          <p:nvPr/>
        </p:nvSpPr>
        <p:spPr bwMode="auto">
          <a:xfrm>
            <a:off x="4219575" y="1371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41004" name="AutoShape 44"/>
          <p:cNvSpPr>
            <a:spLocks noChangeArrowheads="1"/>
          </p:cNvSpPr>
          <p:nvPr/>
        </p:nvSpPr>
        <p:spPr bwMode="auto">
          <a:xfrm>
            <a:off x="3048000" y="13716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1005" name="AutoShape 45"/>
          <p:cNvSpPr>
            <a:spLocks noChangeArrowheads="1"/>
          </p:cNvSpPr>
          <p:nvPr/>
        </p:nvSpPr>
        <p:spPr bwMode="auto">
          <a:xfrm>
            <a:off x="3825875" y="1371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1006" name="AutoShape 46"/>
          <p:cNvSpPr>
            <a:spLocks noChangeArrowheads="1"/>
          </p:cNvSpPr>
          <p:nvPr/>
        </p:nvSpPr>
        <p:spPr bwMode="auto">
          <a:xfrm>
            <a:off x="3441700" y="1371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Ả</a:t>
            </a:r>
          </a:p>
        </p:txBody>
      </p:sp>
      <p:sp>
        <p:nvSpPr>
          <p:cNvPr id="41007" name="AutoShape 47"/>
          <p:cNvSpPr>
            <a:spLocks noChangeArrowheads="1"/>
          </p:cNvSpPr>
          <p:nvPr/>
        </p:nvSpPr>
        <p:spPr bwMode="auto">
          <a:xfrm>
            <a:off x="4572000" y="1371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</a:t>
            </a:r>
          </a:p>
        </p:txBody>
      </p:sp>
      <p:sp>
        <p:nvSpPr>
          <p:cNvPr id="41008" name="Oval 48"/>
          <p:cNvSpPr>
            <a:spLocks noChangeArrowheads="1"/>
          </p:cNvSpPr>
          <p:nvPr/>
        </p:nvSpPr>
        <p:spPr bwMode="auto">
          <a:xfrm>
            <a:off x="1965326" y="1390651"/>
            <a:ext cx="320675" cy="32067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009" name="Oval 49"/>
          <p:cNvSpPr>
            <a:spLocks noChangeArrowheads="1"/>
          </p:cNvSpPr>
          <p:nvPr/>
        </p:nvSpPr>
        <p:spPr bwMode="auto">
          <a:xfrm>
            <a:off x="1965326" y="1785939"/>
            <a:ext cx="320675" cy="32067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010" name="Oval 50"/>
          <p:cNvSpPr>
            <a:spLocks noChangeArrowheads="1"/>
          </p:cNvSpPr>
          <p:nvPr/>
        </p:nvSpPr>
        <p:spPr bwMode="auto">
          <a:xfrm>
            <a:off x="1965326" y="2181226"/>
            <a:ext cx="320675" cy="32067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011" name="Oval 51"/>
          <p:cNvSpPr>
            <a:spLocks noChangeArrowheads="1"/>
          </p:cNvSpPr>
          <p:nvPr/>
        </p:nvSpPr>
        <p:spPr bwMode="auto">
          <a:xfrm>
            <a:off x="1965326" y="2562226"/>
            <a:ext cx="320675" cy="32067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012" name="Oval 52"/>
          <p:cNvSpPr>
            <a:spLocks noChangeArrowheads="1"/>
          </p:cNvSpPr>
          <p:nvPr/>
        </p:nvSpPr>
        <p:spPr bwMode="auto">
          <a:xfrm>
            <a:off x="1965326" y="2924176"/>
            <a:ext cx="320675" cy="32067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013" name="Oval 53"/>
          <p:cNvSpPr>
            <a:spLocks noChangeArrowheads="1"/>
          </p:cNvSpPr>
          <p:nvPr/>
        </p:nvSpPr>
        <p:spPr bwMode="auto">
          <a:xfrm>
            <a:off x="1965326" y="3330576"/>
            <a:ext cx="320675" cy="32067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014" name="Oval 54"/>
          <p:cNvSpPr>
            <a:spLocks noChangeArrowheads="1"/>
          </p:cNvSpPr>
          <p:nvPr/>
        </p:nvSpPr>
        <p:spPr bwMode="auto">
          <a:xfrm>
            <a:off x="1981201" y="3714751"/>
            <a:ext cx="320675" cy="32067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auto">
          <a:xfrm>
            <a:off x="1965326" y="4102101"/>
            <a:ext cx="320675" cy="32067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016" name="Oval 56"/>
          <p:cNvSpPr>
            <a:spLocks noChangeArrowheads="1"/>
          </p:cNvSpPr>
          <p:nvPr/>
        </p:nvSpPr>
        <p:spPr bwMode="auto">
          <a:xfrm>
            <a:off x="1979614" y="4456114"/>
            <a:ext cx="320675" cy="32067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017" name="Oval 57"/>
          <p:cNvSpPr>
            <a:spLocks noChangeArrowheads="1"/>
          </p:cNvSpPr>
          <p:nvPr/>
        </p:nvSpPr>
        <p:spPr bwMode="auto">
          <a:xfrm>
            <a:off x="1965326" y="4830764"/>
            <a:ext cx="320675" cy="32067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1018" name="Oval 58"/>
          <p:cNvSpPr>
            <a:spLocks noChangeArrowheads="1"/>
          </p:cNvSpPr>
          <p:nvPr/>
        </p:nvSpPr>
        <p:spPr bwMode="auto">
          <a:xfrm>
            <a:off x="1965326" y="5227639"/>
            <a:ext cx="320675" cy="32067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1019" name="Oval 59"/>
          <p:cNvSpPr>
            <a:spLocks noChangeArrowheads="1"/>
          </p:cNvSpPr>
          <p:nvPr/>
        </p:nvSpPr>
        <p:spPr bwMode="auto">
          <a:xfrm>
            <a:off x="1981201" y="5634039"/>
            <a:ext cx="320675" cy="32067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41020" name="Group 60"/>
          <p:cNvGrpSpPr>
            <a:grpSpLocks/>
          </p:cNvGrpSpPr>
          <p:nvPr/>
        </p:nvGrpSpPr>
        <p:grpSpPr bwMode="auto">
          <a:xfrm>
            <a:off x="3048001" y="1371600"/>
            <a:ext cx="1933575" cy="381000"/>
            <a:chOff x="1872" y="864"/>
            <a:chExt cx="1218" cy="240"/>
          </a:xfrm>
        </p:grpSpPr>
        <p:sp>
          <p:nvSpPr>
            <p:cNvPr id="41021" name="AutoShape 61"/>
            <p:cNvSpPr>
              <a:spLocks noChangeArrowheads="1"/>
            </p:cNvSpPr>
            <p:nvPr/>
          </p:nvSpPr>
          <p:spPr bwMode="auto">
            <a:xfrm>
              <a:off x="1872" y="86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022" name="AutoShape 62"/>
            <p:cNvSpPr>
              <a:spLocks noChangeArrowheads="1"/>
            </p:cNvSpPr>
            <p:nvPr/>
          </p:nvSpPr>
          <p:spPr bwMode="auto">
            <a:xfrm>
              <a:off x="2121" y="86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023" name="AutoShape 63"/>
            <p:cNvSpPr>
              <a:spLocks noChangeArrowheads="1"/>
            </p:cNvSpPr>
            <p:nvPr/>
          </p:nvSpPr>
          <p:spPr bwMode="auto">
            <a:xfrm>
              <a:off x="2364" y="86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024" name="AutoShape 64"/>
            <p:cNvSpPr>
              <a:spLocks noChangeArrowheads="1"/>
            </p:cNvSpPr>
            <p:nvPr/>
          </p:nvSpPr>
          <p:spPr bwMode="auto">
            <a:xfrm>
              <a:off x="2604" y="86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025" name="AutoShape 65"/>
            <p:cNvSpPr>
              <a:spLocks noChangeArrowheads="1"/>
            </p:cNvSpPr>
            <p:nvPr/>
          </p:nvSpPr>
          <p:spPr bwMode="auto">
            <a:xfrm>
              <a:off x="2850" y="86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1026" name="Group 66"/>
          <p:cNvGrpSpPr>
            <a:grpSpLocks/>
          </p:cNvGrpSpPr>
          <p:nvPr/>
        </p:nvGrpSpPr>
        <p:grpSpPr bwMode="auto">
          <a:xfrm>
            <a:off x="3048001" y="1371600"/>
            <a:ext cx="1933575" cy="381000"/>
            <a:chOff x="3024" y="576"/>
            <a:chExt cx="1218" cy="240"/>
          </a:xfrm>
        </p:grpSpPr>
        <p:sp>
          <p:nvSpPr>
            <p:cNvPr id="41027" name="AutoShape 67"/>
            <p:cNvSpPr>
              <a:spLocks noChangeArrowheads="1"/>
            </p:cNvSpPr>
            <p:nvPr/>
          </p:nvSpPr>
          <p:spPr bwMode="auto">
            <a:xfrm>
              <a:off x="3024" y="5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8" name="AutoShape 68"/>
            <p:cNvSpPr>
              <a:spLocks noChangeArrowheads="1"/>
            </p:cNvSpPr>
            <p:nvPr/>
          </p:nvSpPr>
          <p:spPr bwMode="auto">
            <a:xfrm>
              <a:off x="3273" y="5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9" name="AutoShape 69"/>
            <p:cNvSpPr>
              <a:spLocks noChangeArrowheads="1"/>
            </p:cNvSpPr>
            <p:nvPr/>
          </p:nvSpPr>
          <p:spPr bwMode="auto">
            <a:xfrm>
              <a:off x="3522" y="5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0" name="AutoShape 70"/>
            <p:cNvSpPr>
              <a:spLocks noChangeArrowheads="1"/>
            </p:cNvSpPr>
            <p:nvPr/>
          </p:nvSpPr>
          <p:spPr bwMode="auto">
            <a:xfrm>
              <a:off x="3762" y="5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1" name="AutoShape 71"/>
            <p:cNvSpPr>
              <a:spLocks noChangeArrowheads="1"/>
            </p:cNvSpPr>
            <p:nvPr/>
          </p:nvSpPr>
          <p:spPr bwMode="auto">
            <a:xfrm>
              <a:off x="4002" y="5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32" name="Text Box 72"/>
          <p:cNvSpPr txBox="1">
            <a:spLocks noChangeArrowheads="1"/>
          </p:cNvSpPr>
          <p:nvPr/>
        </p:nvSpPr>
        <p:spPr bwMode="auto">
          <a:xfrm>
            <a:off x="2133600" y="6096001"/>
            <a:ext cx="1371600" cy="366713"/>
          </a:xfrm>
          <a:prstGeom prst="rect">
            <a:avLst/>
          </a:prstGeom>
          <a:solidFill>
            <a:srgbClr val="B9FD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0066FF"/>
                </a:solidFill>
                <a:latin typeface="Arial" panose="020B0604020202020204" pitchFamily="34" charset="0"/>
              </a:rPr>
              <a:t>TỪ </a:t>
            </a:r>
            <a:r>
              <a:rPr lang="en-US" altLang="en-US" b="1" dirty="0">
                <a:solidFill>
                  <a:srgbClr val="0066FF"/>
                </a:solidFill>
                <a:latin typeface="Arial" panose="020B0604020202020204" pitchFamily="34" charset="0"/>
              </a:rPr>
              <a:t>KHOÁ</a:t>
            </a:r>
            <a:endParaRPr lang="vi-VN" altLang="en-US" b="1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41033" name="AutoShape 73"/>
          <p:cNvSpPr>
            <a:spLocks noChangeArrowheads="1"/>
          </p:cNvSpPr>
          <p:nvPr/>
        </p:nvSpPr>
        <p:spPr bwMode="auto">
          <a:xfrm>
            <a:off x="5334000" y="17526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1034" name="AutoShape 74"/>
          <p:cNvSpPr>
            <a:spLocks noChangeArrowheads="1"/>
          </p:cNvSpPr>
          <p:nvPr/>
        </p:nvSpPr>
        <p:spPr bwMode="auto">
          <a:xfrm>
            <a:off x="4953000" y="1752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Ị</a:t>
            </a:r>
          </a:p>
        </p:txBody>
      </p:sp>
      <p:sp>
        <p:nvSpPr>
          <p:cNvPr id="41035" name="AutoShape 75"/>
          <p:cNvSpPr>
            <a:spLocks noChangeArrowheads="1"/>
          </p:cNvSpPr>
          <p:nvPr/>
        </p:nvSpPr>
        <p:spPr bwMode="auto">
          <a:xfrm>
            <a:off x="4600575" y="1752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41036" name="AutoShape 76"/>
          <p:cNvSpPr>
            <a:spLocks noChangeArrowheads="1"/>
          </p:cNvSpPr>
          <p:nvPr/>
        </p:nvSpPr>
        <p:spPr bwMode="auto">
          <a:xfrm>
            <a:off x="4206875" y="1752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1037" name="AutoShape 77"/>
          <p:cNvSpPr>
            <a:spLocks noChangeArrowheads="1"/>
          </p:cNvSpPr>
          <p:nvPr/>
        </p:nvSpPr>
        <p:spPr bwMode="auto">
          <a:xfrm>
            <a:off x="3822700" y="1752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Ụ</a:t>
            </a:r>
          </a:p>
        </p:txBody>
      </p:sp>
      <p:sp>
        <p:nvSpPr>
          <p:cNvPr id="41038" name="AutoShape 78"/>
          <p:cNvSpPr>
            <a:spLocks noChangeArrowheads="1"/>
          </p:cNvSpPr>
          <p:nvPr/>
        </p:nvSpPr>
        <p:spPr bwMode="auto">
          <a:xfrm>
            <a:off x="3429000" y="1752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grpSp>
        <p:nvGrpSpPr>
          <p:cNvPr id="41039" name="Group 79"/>
          <p:cNvGrpSpPr>
            <a:grpSpLocks/>
          </p:cNvGrpSpPr>
          <p:nvPr/>
        </p:nvGrpSpPr>
        <p:grpSpPr bwMode="auto">
          <a:xfrm>
            <a:off x="3429000" y="1752600"/>
            <a:ext cx="2286000" cy="381000"/>
            <a:chOff x="1680" y="1968"/>
            <a:chExt cx="1440" cy="240"/>
          </a:xfrm>
        </p:grpSpPr>
        <p:sp>
          <p:nvSpPr>
            <p:cNvPr id="41040" name="AutoShape 80"/>
            <p:cNvSpPr>
              <a:spLocks noChangeArrowheads="1"/>
            </p:cNvSpPr>
            <p:nvPr/>
          </p:nvSpPr>
          <p:spPr bwMode="auto">
            <a:xfrm>
              <a:off x="1680" y="196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041" name="AutoShape 81"/>
            <p:cNvSpPr>
              <a:spLocks noChangeArrowheads="1"/>
            </p:cNvSpPr>
            <p:nvPr/>
          </p:nvSpPr>
          <p:spPr bwMode="auto">
            <a:xfrm>
              <a:off x="1929" y="196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042" name="AutoShape 82"/>
            <p:cNvSpPr>
              <a:spLocks noChangeArrowheads="1"/>
            </p:cNvSpPr>
            <p:nvPr/>
          </p:nvSpPr>
          <p:spPr bwMode="auto">
            <a:xfrm>
              <a:off x="2172" y="196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043" name="AutoShape 83"/>
            <p:cNvSpPr>
              <a:spLocks noChangeArrowheads="1"/>
            </p:cNvSpPr>
            <p:nvPr/>
          </p:nvSpPr>
          <p:spPr bwMode="auto">
            <a:xfrm>
              <a:off x="2412" y="196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044" name="AutoShape 84"/>
            <p:cNvSpPr>
              <a:spLocks noChangeArrowheads="1"/>
            </p:cNvSpPr>
            <p:nvPr/>
          </p:nvSpPr>
          <p:spPr bwMode="auto">
            <a:xfrm>
              <a:off x="2658" y="196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045" name="AutoShape 85"/>
            <p:cNvSpPr>
              <a:spLocks noChangeArrowheads="1"/>
            </p:cNvSpPr>
            <p:nvPr/>
          </p:nvSpPr>
          <p:spPr bwMode="auto">
            <a:xfrm>
              <a:off x="2880" y="196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1046" name="Group 86"/>
          <p:cNvGrpSpPr>
            <a:grpSpLocks/>
          </p:cNvGrpSpPr>
          <p:nvPr/>
        </p:nvGrpSpPr>
        <p:grpSpPr bwMode="auto">
          <a:xfrm>
            <a:off x="3386138" y="1752600"/>
            <a:ext cx="2328862" cy="381000"/>
            <a:chOff x="864" y="2976"/>
            <a:chExt cx="1467" cy="240"/>
          </a:xfrm>
        </p:grpSpPr>
        <p:sp>
          <p:nvSpPr>
            <p:cNvPr id="41047" name="AutoShape 87"/>
            <p:cNvSpPr>
              <a:spLocks noChangeArrowheads="1"/>
            </p:cNvSpPr>
            <p:nvPr/>
          </p:nvSpPr>
          <p:spPr bwMode="auto">
            <a:xfrm>
              <a:off x="864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8" name="AutoShape 88"/>
            <p:cNvSpPr>
              <a:spLocks noChangeArrowheads="1"/>
            </p:cNvSpPr>
            <p:nvPr/>
          </p:nvSpPr>
          <p:spPr bwMode="auto">
            <a:xfrm>
              <a:off x="1113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9" name="AutoShape 89"/>
            <p:cNvSpPr>
              <a:spLocks noChangeArrowheads="1"/>
            </p:cNvSpPr>
            <p:nvPr/>
          </p:nvSpPr>
          <p:spPr bwMode="auto">
            <a:xfrm>
              <a:off x="1362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0" name="AutoShape 90"/>
            <p:cNvSpPr>
              <a:spLocks noChangeArrowheads="1"/>
            </p:cNvSpPr>
            <p:nvPr/>
          </p:nvSpPr>
          <p:spPr bwMode="auto">
            <a:xfrm>
              <a:off x="1602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1" name="AutoShape 91"/>
            <p:cNvSpPr>
              <a:spLocks noChangeArrowheads="1"/>
            </p:cNvSpPr>
            <p:nvPr/>
          </p:nvSpPr>
          <p:spPr bwMode="auto">
            <a:xfrm>
              <a:off x="1842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2" name="AutoShape 92"/>
            <p:cNvSpPr>
              <a:spLocks noChangeArrowheads="1"/>
            </p:cNvSpPr>
            <p:nvPr/>
          </p:nvSpPr>
          <p:spPr bwMode="auto">
            <a:xfrm>
              <a:off x="2091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53" name="AutoShape 93"/>
          <p:cNvSpPr>
            <a:spLocks noChangeArrowheads="1"/>
          </p:cNvSpPr>
          <p:nvPr/>
        </p:nvSpPr>
        <p:spPr bwMode="auto">
          <a:xfrm flipV="1">
            <a:off x="7391400" y="1143000"/>
            <a:ext cx="3200400" cy="3429000"/>
          </a:xfrm>
          <a:prstGeom prst="cloudCallout">
            <a:avLst>
              <a:gd name="adj1" fmla="val -18060"/>
              <a:gd name="adj2" fmla="val -4625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C</a:t>
            </a:r>
            <a:r>
              <a:rPr lang="vi-VN" altLang="en-US" b="1">
                <a:latin typeface="Arial" panose="020B0604020202020204" pitchFamily="34" charset="0"/>
              </a:rPr>
              <a:t>â</a:t>
            </a:r>
            <a:r>
              <a:rPr lang="en-US" altLang="en-US" b="1">
                <a:latin typeface="Arial" panose="020B0604020202020204" pitchFamily="34" charset="0"/>
              </a:rPr>
              <a:t>u 2</a:t>
            </a:r>
            <a:r>
              <a:rPr lang="vi-VN" altLang="en-US" b="1">
                <a:latin typeface="Arial" panose="020B0604020202020204" pitchFamily="34" charset="0"/>
              </a:rPr>
              <a:t>: </a:t>
            </a:r>
            <a:r>
              <a:rPr lang="en-US" altLang="en-US" b="1">
                <a:latin typeface="Arial" panose="020B0604020202020204" pitchFamily="34" charset="0"/>
              </a:rPr>
              <a:t>Là vùng đất rộng hàng triệu km</a:t>
            </a:r>
            <a:r>
              <a:rPr lang="en-US" altLang="en-US" b="1" baseline="30000">
                <a:latin typeface="Arial" panose="020B0604020202020204" pitchFamily="34" charset="0"/>
              </a:rPr>
              <a:t>2</a:t>
            </a:r>
            <a:r>
              <a:rPr lang="en-US" altLang="en-US" b="1">
                <a:latin typeface="Arial" panose="020B0604020202020204" pitchFamily="34" charset="0"/>
              </a:rPr>
              <a:t>, có biển và đại dương bao bọc xung quanh.</a:t>
            </a:r>
            <a:endParaRPr lang="vi-VN" altLang="en-US" b="1" baseline="30000">
              <a:latin typeface="Arial" panose="020B0604020202020204" pitchFamily="34" charset="0"/>
            </a:endParaRPr>
          </a:p>
          <a:p>
            <a:pPr algn="ctr" eaLnBrk="1" hangingPunct="1"/>
            <a:endParaRPr lang="vi-VN" altLang="en-US" b="1">
              <a:latin typeface="Arial" panose="020B0604020202020204" pitchFamily="34" charset="0"/>
            </a:endParaRPr>
          </a:p>
        </p:txBody>
      </p:sp>
      <p:sp>
        <p:nvSpPr>
          <p:cNvPr id="41054" name="AutoShape 94"/>
          <p:cNvSpPr>
            <a:spLocks noChangeArrowheads="1"/>
          </p:cNvSpPr>
          <p:nvPr/>
        </p:nvSpPr>
        <p:spPr bwMode="auto">
          <a:xfrm flipV="1">
            <a:off x="7239000" y="1066800"/>
            <a:ext cx="3200400" cy="3429000"/>
          </a:xfrm>
          <a:prstGeom prst="cloudCallout">
            <a:avLst>
              <a:gd name="adj1" fmla="val 12843"/>
              <a:gd name="adj2" fmla="val -4625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altLang="en-US" b="1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u 3</a:t>
            </a:r>
            <a:r>
              <a:rPr lang="vi-VN" altLang="en-US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Là lực sinh ra bên ngoài, trên bề mặt Trái Đất.</a:t>
            </a:r>
            <a:endParaRPr lang="vi-VN" altLang="en-US" b="1" baseline="30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vi-VN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55" name="AutoShape 95"/>
          <p:cNvSpPr>
            <a:spLocks noChangeArrowheads="1"/>
          </p:cNvSpPr>
          <p:nvPr/>
        </p:nvSpPr>
        <p:spPr bwMode="auto">
          <a:xfrm>
            <a:off x="3505200" y="21336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41056" name="AutoShape 96"/>
          <p:cNvSpPr>
            <a:spLocks noChangeArrowheads="1"/>
          </p:cNvSpPr>
          <p:nvPr/>
        </p:nvSpPr>
        <p:spPr bwMode="auto">
          <a:xfrm>
            <a:off x="4648200" y="2133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41057" name="AutoShape 97"/>
          <p:cNvSpPr>
            <a:spLocks noChangeArrowheads="1"/>
          </p:cNvSpPr>
          <p:nvPr/>
        </p:nvSpPr>
        <p:spPr bwMode="auto">
          <a:xfrm>
            <a:off x="3887788" y="2133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</a:p>
        </p:txBody>
      </p:sp>
      <p:sp>
        <p:nvSpPr>
          <p:cNvPr id="41058" name="AutoShape 98"/>
          <p:cNvSpPr>
            <a:spLocks noChangeArrowheads="1"/>
          </p:cNvSpPr>
          <p:nvPr/>
        </p:nvSpPr>
        <p:spPr bwMode="auto">
          <a:xfrm>
            <a:off x="4267200" y="2133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41059" name="AutoShape 99"/>
          <p:cNvSpPr>
            <a:spLocks noChangeArrowheads="1"/>
          </p:cNvSpPr>
          <p:nvPr/>
        </p:nvSpPr>
        <p:spPr bwMode="auto">
          <a:xfrm>
            <a:off x="3109913" y="2133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41060" name="AutoShape 100"/>
          <p:cNvSpPr>
            <a:spLocks noChangeArrowheads="1"/>
          </p:cNvSpPr>
          <p:nvPr/>
        </p:nvSpPr>
        <p:spPr bwMode="auto">
          <a:xfrm>
            <a:off x="2716213" y="2133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1061" name="AutoShape 101"/>
          <p:cNvSpPr>
            <a:spLocks noChangeArrowheads="1"/>
          </p:cNvSpPr>
          <p:nvPr/>
        </p:nvSpPr>
        <p:spPr bwMode="auto">
          <a:xfrm>
            <a:off x="5410200" y="2133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1062" name="AutoShape 102"/>
          <p:cNvSpPr>
            <a:spLocks noChangeArrowheads="1"/>
          </p:cNvSpPr>
          <p:nvPr/>
        </p:nvSpPr>
        <p:spPr bwMode="auto">
          <a:xfrm>
            <a:off x="5029200" y="2133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Ự</a:t>
            </a:r>
          </a:p>
        </p:txBody>
      </p:sp>
      <p:grpSp>
        <p:nvGrpSpPr>
          <p:cNvPr id="41063" name="Group 103"/>
          <p:cNvGrpSpPr>
            <a:grpSpLocks/>
          </p:cNvGrpSpPr>
          <p:nvPr/>
        </p:nvGrpSpPr>
        <p:grpSpPr bwMode="auto">
          <a:xfrm>
            <a:off x="2728914" y="2133600"/>
            <a:ext cx="3062287" cy="381000"/>
            <a:chOff x="768" y="2304"/>
            <a:chExt cx="1929" cy="240"/>
          </a:xfrm>
        </p:grpSpPr>
        <p:grpSp>
          <p:nvGrpSpPr>
            <p:cNvPr id="41064" name="Group 104"/>
            <p:cNvGrpSpPr>
              <a:grpSpLocks/>
            </p:cNvGrpSpPr>
            <p:nvPr/>
          </p:nvGrpSpPr>
          <p:grpSpPr bwMode="auto">
            <a:xfrm>
              <a:off x="768" y="2304"/>
              <a:ext cx="1440" cy="240"/>
              <a:chOff x="1680" y="1968"/>
              <a:chExt cx="1440" cy="240"/>
            </a:xfrm>
          </p:grpSpPr>
          <p:sp>
            <p:nvSpPr>
              <p:cNvPr id="41065" name="AutoShape 105"/>
              <p:cNvSpPr>
                <a:spLocks noChangeArrowheads="1"/>
              </p:cNvSpPr>
              <p:nvPr/>
            </p:nvSpPr>
            <p:spPr bwMode="auto">
              <a:xfrm>
                <a:off x="1680" y="1968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066" name="AutoShape 106"/>
              <p:cNvSpPr>
                <a:spLocks noChangeArrowheads="1"/>
              </p:cNvSpPr>
              <p:nvPr/>
            </p:nvSpPr>
            <p:spPr bwMode="auto">
              <a:xfrm>
                <a:off x="1929" y="1968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067" name="AutoShape 107"/>
              <p:cNvSpPr>
                <a:spLocks noChangeArrowheads="1"/>
              </p:cNvSpPr>
              <p:nvPr/>
            </p:nvSpPr>
            <p:spPr bwMode="auto">
              <a:xfrm>
                <a:off x="2172" y="1968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068" name="AutoShape 108"/>
              <p:cNvSpPr>
                <a:spLocks noChangeArrowheads="1"/>
              </p:cNvSpPr>
              <p:nvPr/>
            </p:nvSpPr>
            <p:spPr bwMode="auto">
              <a:xfrm>
                <a:off x="2412" y="1968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069" name="AutoShape 109"/>
              <p:cNvSpPr>
                <a:spLocks noChangeArrowheads="1"/>
              </p:cNvSpPr>
              <p:nvPr/>
            </p:nvSpPr>
            <p:spPr bwMode="auto">
              <a:xfrm>
                <a:off x="2658" y="1968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070" name="AutoShape 110"/>
              <p:cNvSpPr>
                <a:spLocks noChangeArrowheads="1"/>
              </p:cNvSpPr>
              <p:nvPr/>
            </p:nvSpPr>
            <p:spPr bwMode="auto">
              <a:xfrm>
                <a:off x="2880" y="1968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41071" name="AutoShape 111"/>
            <p:cNvSpPr>
              <a:spLocks noChangeArrowheads="1"/>
            </p:cNvSpPr>
            <p:nvPr/>
          </p:nvSpPr>
          <p:spPr bwMode="auto">
            <a:xfrm>
              <a:off x="2208" y="230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072" name="AutoShape 112"/>
            <p:cNvSpPr>
              <a:spLocks noChangeArrowheads="1"/>
            </p:cNvSpPr>
            <p:nvPr/>
          </p:nvSpPr>
          <p:spPr bwMode="auto">
            <a:xfrm>
              <a:off x="2457" y="230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1073" name="Group 113"/>
          <p:cNvGrpSpPr>
            <a:grpSpLocks/>
          </p:cNvGrpSpPr>
          <p:nvPr/>
        </p:nvGrpSpPr>
        <p:grpSpPr bwMode="auto">
          <a:xfrm>
            <a:off x="2667001" y="2133600"/>
            <a:ext cx="3109913" cy="381000"/>
            <a:chOff x="1950" y="2784"/>
            <a:chExt cx="1959" cy="240"/>
          </a:xfrm>
        </p:grpSpPr>
        <p:sp>
          <p:nvSpPr>
            <p:cNvPr id="41074" name="AutoShape 114"/>
            <p:cNvSpPr>
              <a:spLocks noChangeArrowheads="1"/>
            </p:cNvSpPr>
            <p:nvPr/>
          </p:nvSpPr>
          <p:spPr bwMode="auto">
            <a:xfrm>
              <a:off x="1950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5" name="AutoShape 115"/>
            <p:cNvSpPr>
              <a:spLocks noChangeArrowheads="1"/>
            </p:cNvSpPr>
            <p:nvPr/>
          </p:nvSpPr>
          <p:spPr bwMode="auto">
            <a:xfrm>
              <a:off x="2199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6" name="AutoShape 116"/>
            <p:cNvSpPr>
              <a:spLocks noChangeArrowheads="1"/>
            </p:cNvSpPr>
            <p:nvPr/>
          </p:nvSpPr>
          <p:spPr bwMode="auto">
            <a:xfrm>
              <a:off x="2448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7" name="AutoShape 117"/>
            <p:cNvSpPr>
              <a:spLocks noChangeArrowheads="1"/>
            </p:cNvSpPr>
            <p:nvPr/>
          </p:nvSpPr>
          <p:spPr bwMode="auto">
            <a:xfrm>
              <a:off x="2688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AutoShape 118"/>
            <p:cNvSpPr>
              <a:spLocks noChangeArrowheads="1"/>
            </p:cNvSpPr>
            <p:nvPr/>
          </p:nvSpPr>
          <p:spPr bwMode="auto">
            <a:xfrm>
              <a:off x="2928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9" name="AutoShape 119"/>
            <p:cNvSpPr>
              <a:spLocks noChangeArrowheads="1"/>
            </p:cNvSpPr>
            <p:nvPr/>
          </p:nvSpPr>
          <p:spPr bwMode="auto">
            <a:xfrm>
              <a:off x="3177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0" name="AutoShape 120"/>
            <p:cNvSpPr>
              <a:spLocks noChangeArrowheads="1"/>
            </p:cNvSpPr>
            <p:nvPr/>
          </p:nvSpPr>
          <p:spPr bwMode="auto">
            <a:xfrm>
              <a:off x="3417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1" name="AutoShape 121"/>
            <p:cNvSpPr>
              <a:spLocks noChangeArrowheads="1"/>
            </p:cNvSpPr>
            <p:nvPr/>
          </p:nvSpPr>
          <p:spPr bwMode="auto">
            <a:xfrm>
              <a:off x="3669" y="2784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82" name="AutoShape 122"/>
          <p:cNvSpPr>
            <a:spLocks noChangeArrowheads="1"/>
          </p:cNvSpPr>
          <p:nvPr/>
        </p:nvSpPr>
        <p:spPr bwMode="auto">
          <a:xfrm>
            <a:off x="5334000" y="2514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Ỏ</a:t>
            </a:r>
          </a:p>
        </p:txBody>
      </p:sp>
      <p:sp>
        <p:nvSpPr>
          <p:cNvPr id="41083" name="AutoShape 123"/>
          <p:cNvSpPr>
            <a:spLocks noChangeArrowheads="1"/>
          </p:cNvSpPr>
          <p:nvPr/>
        </p:nvSpPr>
        <p:spPr bwMode="auto">
          <a:xfrm>
            <a:off x="4587875" y="2514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1084" name="AutoShape 124"/>
          <p:cNvSpPr>
            <a:spLocks noChangeArrowheads="1"/>
          </p:cNvSpPr>
          <p:nvPr/>
        </p:nvSpPr>
        <p:spPr bwMode="auto">
          <a:xfrm>
            <a:off x="4203700" y="2514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Ớ</a:t>
            </a:r>
          </a:p>
        </p:txBody>
      </p:sp>
      <p:sp>
        <p:nvSpPr>
          <p:cNvPr id="41085" name="AutoShape 125"/>
          <p:cNvSpPr>
            <a:spLocks noChangeArrowheads="1"/>
          </p:cNvSpPr>
          <p:nvPr/>
        </p:nvSpPr>
        <p:spPr bwMode="auto">
          <a:xfrm>
            <a:off x="3810000" y="2514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1086" name="AutoShape 126"/>
          <p:cNvSpPr>
            <a:spLocks noChangeArrowheads="1"/>
          </p:cNvSpPr>
          <p:nvPr/>
        </p:nvSpPr>
        <p:spPr bwMode="auto">
          <a:xfrm>
            <a:off x="4953000" y="25146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1087" name="AutoShape 127"/>
          <p:cNvSpPr>
            <a:spLocks noChangeArrowheads="1"/>
          </p:cNvSpPr>
          <p:nvPr/>
        </p:nvSpPr>
        <p:spPr bwMode="auto">
          <a:xfrm flipV="1">
            <a:off x="6934200" y="1676400"/>
            <a:ext cx="3200400" cy="3429000"/>
          </a:xfrm>
          <a:prstGeom prst="cloudCallout">
            <a:avLst>
              <a:gd name="adj1" fmla="val 940"/>
              <a:gd name="adj2" fmla="val -24028"/>
            </a:avLst>
          </a:prstGeom>
          <a:gradFill rotWithShape="1">
            <a:gsLst>
              <a:gs pos="0">
                <a:schemeClr val="bg1"/>
              </a:gs>
              <a:gs pos="100000">
                <a:srgbClr val="F1AD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C</a:t>
            </a:r>
            <a:r>
              <a:rPr lang="vi-VN" altLang="en-US" b="1">
                <a:latin typeface="Arial" panose="020B0604020202020204" pitchFamily="34" charset="0"/>
              </a:rPr>
              <a:t>â</a:t>
            </a:r>
            <a:r>
              <a:rPr lang="en-US" altLang="en-US" b="1">
                <a:latin typeface="Arial" panose="020B0604020202020204" pitchFamily="34" charset="0"/>
              </a:rPr>
              <a:t>u 4</a:t>
            </a:r>
            <a:r>
              <a:rPr lang="vi-VN" altLang="en-US" b="1">
                <a:latin typeface="Arial" panose="020B0604020202020204" pitchFamily="34" charset="0"/>
              </a:rPr>
              <a:t>: </a:t>
            </a:r>
            <a:r>
              <a:rPr lang="en-US" altLang="en-US" b="1">
                <a:latin typeface="Arial" panose="020B0604020202020204" pitchFamily="34" charset="0"/>
              </a:rPr>
              <a:t>Tên một lớp cấu tạo của Trái Đất, có liên quan mật thiết với đời sống con người?</a:t>
            </a:r>
            <a:endParaRPr lang="vi-VN" altLang="en-US" b="1">
              <a:latin typeface="Arial" panose="020B0604020202020204" pitchFamily="34" charset="0"/>
            </a:endParaRPr>
          </a:p>
          <a:p>
            <a:pPr algn="ctr" eaLnBrk="1" hangingPunct="1"/>
            <a:endParaRPr lang="vi-VN" altLang="en-US" b="1">
              <a:latin typeface="Arial" panose="020B0604020202020204" pitchFamily="34" charset="0"/>
            </a:endParaRPr>
          </a:p>
        </p:txBody>
      </p:sp>
      <p:grpSp>
        <p:nvGrpSpPr>
          <p:cNvPr id="41088" name="Group 128"/>
          <p:cNvGrpSpPr>
            <a:grpSpLocks/>
          </p:cNvGrpSpPr>
          <p:nvPr/>
        </p:nvGrpSpPr>
        <p:grpSpPr bwMode="auto">
          <a:xfrm>
            <a:off x="3810001" y="2514600"/>
            <a:ext cx="1933575" cy="381000"/>
            <a:chOff x="576" y="2304"/>
            <a:chExt cx="1218" cy="240"/>
          </a:xfrm>
        </p:grpSpPr>
        <p:sp>
          <p:nvSpPr>
            <p:cNvPr id="41089" name="AutoShape 129"/>
            <p:cNvSpPr>
              <a:spLocks noChangeArrowheads="1"/>
            </p:cNvSpPr>
            <p:nvPr/>
          </p:nvSpPr>
          <p:spPr bwMode="auto">
            <a:xfrm>
              <a:off x="576" y="230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090" name="AutoShape 130"/>
            <p:cNvSpPr>
              <a:spLocks noChangeArrowheads="1"/>
            </p:cNvSpPr>
            <p:nvPr/>
          </p:nvSpPr>
          <p:spPr bwMode="auto">
            <a:xfrm>
              <a:off x="825" y="230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091" name="AutoShape 131"/>
            <p:cNvSpPr>
              <a:spLocks noChangeArrowheads="1"/>
            </p:cNvSpPr>
            <p:nvPr/>
          </p:nvSpPr>
          <p:spPr bwMode="auto">
            <a:xfrm>
              <a:off x="1068" y="230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092" name="AutoShape 132"/>
            <p:cNvSpPr>
              <a:spLocks noChangeArrowheads="1"/>
            </p:cNvSpPr>
            <p:nvPr/>
          </p:nvSpPr>
          <p:spPr bwMode="auto">
            <a:xfrm>
              <a:off x="1308" y="230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093" name="AutoShape 133"/>
            <p:cNvSpPr>
              <a:spLocks noChangeArrowheads="1"/>
            </p:cNvSpPr>
            <p:nvPr/>
          </p:nvSpPr>
          <p:spPr bwMode="auto">
            <a:xfrm>
              <a:off x="1554" y="230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1094" name="Group 134"/>
          <p:cNvGrpSpPr>
            <a:grpSpLocks/>
          </p:cNvGrpSpPr>
          <p:nvPr/>
        </p:nvGrpSpPr>
        <p:grpSpPr bwMode="auto">
          <a:xfrm>
            <a:off x="3810001" y="2514600"/>
            <a:ext cx="1933575" cy="381000"/>
            <a:chOff x="768" y="2208"/>
            <a:chExt cx="1218" cy="240"/>
          </a:xfrm>
        </p:grpSpPr>
        <p:sp>
          <p:nvSpPr>
            <p:cNvPr id="41095" name="AutoShape 135"/>
            <p:cNvSpPr>
              <a:spLocks noChangeArrowheads="1"/>
            </p:cNvSpPr>
            <p:nvPr/>
          </p:nvSpPr>
          <p:spPr bwMode="auto">
            <a:xfrm>
              <a:off x="768" y="220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6" name="AutoShape 136"/>
            <p:cNvSpPr>
              <a:spLocks noChangeArrowheads="1"/>
            </p:cNvSpPr>
            <p:nvPr/>
          </p:nvSpPr>
          <p:spPr bwMode="auto">
            <a:xfrm>
              <a:off x="1017" y="220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7" name="AutoShape 137"/>
            <p:cNvSpPr>
              <a:spLocks noChangeArrowheads="1"/>
            </p:cNvSpPr>
            <p:nvPr/>
          </p:nvSpPr>
          <p:spPr bwMode="auto">
            <a:xfrm>
              <a:off x="1266" y="220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8" name="AutoShape 138"/>
            <p:cNvSpPr>
              <a:spLocks noChangeArrowheads="1"/>
            </p:cNvSpPr>
            <p:nvPr/>
          </p:nvSpPr>
          <p:spPr bwMode="auto">
            <a:xfrm>
              <a:off x="1506" y="220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9" name="AutoShape 139"/>
            <p:cNvSpPr>
              <a:spLocks noChangeArrowheads="1"/>
            </p:cNvSpPr>
            <p:nvPr/>
          </p:nvSpPr>
          <p:spPr bwMode="auto">
            <a:xfrm>
              <a:off x="1746" y="220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100" name="Group 140"/>
          <p:cNvGrpSpPr>
            <a:grpSpLocks/>
          </p:cNvGrpSpPr>
          <p:nvPr/>
        </p:nvGrpSpPr>
        <p:grpSpPr bwMode="auto">
          <a:xfrm>
            <a:off x="2667000" y="2895600"/>
            <a:ext cx="3429000" cy="381000"/>
            <a:chOff x="960" y="2928"/>
            <a:chExt cx="2160" cy="240"/>
          </a:xfrm>
        </p:grpSpPr>
        <p:sp>
          <p:nvSpPr>
            <p:cNvPr id="41101" name="AutoShape 141"/>
            <p:cNvSpPr>
              <a:spLocks noChangeArrowheads="1"/>
            </p:cNvSpPr>
            <p:nvPr/>
          </p:nvSpPr>
          <p:spPr bwMode="auto">
            <a:xfrm>
              <a:off x="960" y="292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2" name="AutoShape 142"/>
            <p:cNvSpPr>
              <a:spLocks noChangeArrowheads="1"/>
            </p:cNvSpPr>
            <p:nvPr/>
          </p:nvSpPr>
          <p:spPr bwMode="auto">
            <a:xfrm>
              <a:off x="1209" y="292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3" name="AutoShape 143"/>
            <p:cNvSpPr>
              <a:spLocks noChangeArrowheads="1"/>
            </p:cNvSpPr>
            <p:nvPr/>
          </p:nvSpPr>
          <p:spPr bwMode="auto">
            <a:xfrm>
              <a:off x="1458" y="292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4" name="AutoShape 144"/>
            <p:cNvSpPr>
              <a:spLocks noChangeArrowheads="1"/>
            </p:cNvSpPr>
            <p:nvPr/>
          </p:nvSpPr>
          <p:spPr bwMode="auto">
            <a:xfrm>
              <a:off x="1698" y="292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5" name="AutoShape 145"/>
            <p:cNvSpPr>
              <a:spLocks noChangeArrowheads="1"/>
            </p:cNvSpPr>
            <p:nvPr/>
          </p:nvSpPr>
          <p:spPr bwMode="auto">
            <a:xfrm>
              <a:off x="1938" y="292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6" name="AutoShape 146"/>
            <p:cNvSpPr>
              <a:spLocks noChangeArrowheads="1"/>
            </p:cNvSpPr>
            <p:nvPr/>
          </p:nvSpPr>
          <p:spPr bwMode="auto">
            <a:xfrm>
              <a:off x="2187" y="292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7" name="AutoShape 147"/>
            <p:cNvSpPr>
              <a:spLocks noChangeArrowheads="1"/>
            </p:cNvSpPr>
            <p:nvPr/>
          </p:nvSpPr>
          <p:spPr bwMode="auto">
            <a:xfrm>
              <a:off x="2427" y="292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AutoShape 148"/>
            <p:cNvSpPr>
              <a:spLocks noChangeArrowheads="1"/>
            </p:cNvSpPr>
            <p:nvPr/>
          </p:nvSpPr>
          <p:spPr bwMode="auto">
            <a:xfrm>
              <a:off x="2640" y="292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9" name="AutoShape 149"/>
            <p:cNvSpPr>
              <a:spLocks noChangeArrowheads="1"/>
            </p:cNvSpPr>
            <p:nvPr/>
          </p:nvSpPr>
          <p:spPr bwMode="auto">
            <a:xfrm>
              <a:off x="2880" y="292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10" name="AutoShape 150"/>
          <p:cNvSpPr>
            <a:spLocks noChangeArrowheads="1"/>
          </p:cNvSpPr>
          <p:nvPr/>
        </p:nvSpPr>
        <p:spPr bwMode="auto">
          <a:xfrm flipV="1">
            <a:off x="7010400" y="1447800"/>
            <a:ext cx="3200400" cy="3429000"/>
          </a:xfrm>
          <a:prstGeom prst="cloudCallout">
            <a:avLst>
              <a:gd name="adj1" fmla="val 34222"/>
              <a:gd name="adj2" fmla="val -26250"/>
            </a:avLst>
          </a:prstGeom>
          <a:gradFill rotWithShape="1">
            <a:gsLst>
              <a:gs pos="0">
                <a:schemeClr val="bg1"/>
              </a:gs>
              <a:gs pos="100000">
                <a:srgbClr val="F1AD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C</a:t>
            </a:r>
            <a:r>
              <a:rPr lang="vi-VN" altLang="en-US" b="1">
                <a:latin typeface="Arial" panose="020B0604020202020204" pitchFamily="34" charset="0"/>
              </a:rPr>
              <a:t>â</a:t>
            </a:r>
            <a:r>
              <a:rPr lang="en-US" altLang="en-US" b="1">
                <a:latin typeface="Arial" panose="020B0604020202020204" pitchFamily="34" charset="0"/>
              </a:rPr>
              <a:t>u 5</a:t>
            </a:r>
            <a:r>
              <a:rPr lang="vi-VN" altLang="en-US" b="1">
                <a:latin typeface="Arial" panose="020B0604020202020204" pitchFamily="34" charset="0"/>
              </a:rPr>
              <a:t>:</a:t>
            </a:r>
            <a:r>
              <a:rPr lang="en-US" altLang="en-US" b="1">
                <a:latin typeface="Arial" panose="020B0604020202020204" pitchFamily="34" charset="0"/>
              </a:rPr>
              <a:t> Do sự vận động quay quanh trục của Trái Đất nên các vật chuyển động trên bề mặt Trái Đất đều có hiện tượng gi?</a:t>
            </a:r>
            <a:endParaRPr lang="vi-VN" altLang="en-US" b="1">
              <a:latin typeface="Arial" panose="020B0604020202020204" pitchFamily="34" charset="0"/>
            </a:endParaRPr>
          </a:p>
        </p:txBody>
      </p:sp>
      <p:sp>
        <p:nvSpPr>
          <p:cNvPr id="41111" name="AutoShape 151"/>
          <p:cNvSpPr>
            <a:spLocks noChangeArrowheads="1"/>
          </p:cNvSpPr>
          <p:nvPr/>
        </p:nvSpPr>
        <p:spPr bwMode="auto">
          <a:xfrm>
            <a:off x="4191000" y="32766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41112" name="AutoShape 152"/>
          <p:cNvSpPr>
            <a:spLocks noChangeArrowheads="1"/>
          </p:cNvSpPr>
          <p:nvPr/>
        </p:nvSpPr>
        <p:spPr bwMode="auto">
          <a:xfrm>
            <a:off x="3048000" y="3276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1113" name="AutoShape 153"/>
          <p:cNvSpPr>
            <a:spLocks noChangeArrowheads="1"/>
          </p:cNvSpPr>
          <p:nvPr/>
        </p:nvSpPr>
        <p:spPr bwMode="auto">
          <a:xfrm>
            <a:off x="3429000" y="3276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</a:p>
        </p:txBody>
      </p:sp>
      <p:sp>
        <p:nvSpPr>
          <p:cNvPr id="41114" name="AutoShape 154"/>
          <p:cNvSpPr>
            <a:spLocks noChangeArrowheads="1"/>
          </p:cNvSpPr>
          <p:nvPr/>
        </p:nvSpPr>
        <p:spPr bwMode="auto">
          <a:xfrm>
            <a:off x="3810000" y="3276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41115" name="AutoShape 155"/>
          <p:cNvSpPr>
            <a:spLocks noChangeArrowheads="1"/>
          </p:cNvSpPr>
          <p:nvPr/>
        </p:nvSpPr>
        <p:spPr bwMode="auto">
          <a:xfrm>
            <a:off x="4572000" y="3276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1116" name="AutoShape 156"/>
          <p:cNvSpPr>
            <a:spLocks noChangeArrowheads="1"/>
          </p:cNvSpPr>
          <p:nvPr/>
        </p:nvSpPr>
        <p:spPr bwMode="auto">
          <a:xfrm>
            <a:off x="4953000" y="3276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</a:p>
        </p:txBody>
      </p:sp>
      <p:sp>
        <p:nvSpPr>
          <p:cNvPr id="41117" name="AutoShape 157"/>
          <p:cNvSpPr>
            <a:spLocks noChangeArrowheads="1"/>
          </p:cNvSpPr>
          <p:nvPr/>
        </p:nvSpPr>
        <p:spPr bwMode="auto">
          <a:xfrm>
            <a:off x="5334000" y="3276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grpSp>
        <p:nvGrpSpPr>
          <p:cNvPr id="41118" name="Group 158"/>
          <p:cNvGrpSpPr>
            <a:grpSpLocks/>
          </p:cNvGrpSpPr>
          <p:nvPr/>
        </p:nvGrpSpPr>
        <p:grpSpPr bwMode="auto">
          <a:xfrm>
            <a:off x="3048000" y="3276600"/>
            <a:ext cx="2667000" cy="381000"/>
            <a:chOff x="3792" y="528"/>
            <a:chExt cx="1680" cy="240"/>
          </a:xfrm>
        </p:grpSpPr>
        <p:sp>
          <p:nvSpPr>
            <p:cNvPr id="41119" name="AutoShape 159"/>
            <p:cNvSpPr>
              <a:spLocks noChangeArrowheads="1"/>
            </p:cNvSpPr>
            <p:nvPr/>
          </p:nvSpPr>
          <p:spPr bwMode="auto">
            <a:xfrm>
              <a:off x="4992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120" name="AutoShape 160"/>
            <p:cNvSpPr>
              <a:spLocks noChangeArrowheads="1"/>
            </p:cNvSpPr>
            <p:nvPr/>
          </p:nvSpPr>
          <p:spPr bwMode="auto">
            <a:xfrm>
              <a:off x="5232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41121" name="Group 161"/>
            <p:cNvGrpSpPr>
              <a:grpSpLocks/>
            </p:cNvGrpSpPr>
            <p:nvPr/>
          </p:nvGrpSpPr>
          <p:grpSpPr bwMode="auto">
            <a:xfrm>
              <a:off x="3792" y="528"/>
              <a:ext cx="1218" cy="240"/>
              <a:chOff x="1872" y="864"/>
              <a:chExt cx="1218" cy="240"/>
            </a:xfrm>
          </p:grpSpPr>
          <p:sp>
            <p:nvSpPr>
              <p:cNvPr id="41122" name="AutoShape 162"/>
              <p:cNvSpPr>
                <a:spLocks noChangeArrowheads="1"/>
              </p:cNvSpPr>
              <p:nvPr/>
            </p:nvSpPr>
            <p:spPr bwMode="auto">
              <a:xfrm>
                <a:off x="1872" y="864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123" name="AutoShape 163"/>
              <p:cNvSpPr>
                <a:spLocks noChangeArrowheads="1"/>
              </p:cNvSpPr>
              <p:nvPr/>
            </p:nvSpPr>
            <p:spPr bwMode="auto">
              <a:xfrm>
                <a:off x="2121" y="864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124" name="AutoShape 164"/>
              <p:cNvSpPr>
                <a:spLocks noChangeArrowheads="1"/>
              </p:cNvSpPr>
              <p:nvPr/>
            </p:nvSpPr>
            <p:spPr bwMode="auto">
              <a:xfrm>
                <a:off x="2364" y="864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125" name="AutoShape 165"/>
              <p:cNvSpPr>
                <a:spLocks noChangeArrowheads="1"/>
              </p:cNvSpPr>
              <p:nvPr/>
            </p:nvSpPr>
            <p:spPr bwMode="auto">
              <a:xfrm>
                <a:off x="2604" y="864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126" name="AutoShape 166"/>
              <p:cNvSpPr>
                <a:spLocks noChangeArrowheads="1"/>
              </p:cNvSpPr>
              <p:nvPr/>
            </p:nvSpPr>
            <p:spPr bwMode="auto">
              <a:xfrm>
                <a:off x="2850" y="864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41127" name="Group 167"/>
          <p:cNvGrpSpPr>
            <a:grpSpLocks/>
          </p:cNvGrpSpPr>
          <p:nvPr/>
        </p:nvGrpSpPr>
        <p:grpSpPr bwMode="auto">
          <a:xfrm>
            <a:off x="3048000" y="3276600"/>
            <a:ext cx="2667000" cy="381000"/>
            <a:chOff x="1008" y="2640"/>
            <a:chExt cx="1680" cy="240"/>
          </a:xfrm>
        </p:grpSpPr>
        <p:sp>
          <p:nvSpPr>
            <p:cNvPr id="41128" name="AutoShape 168"/>
            <p:cNvSpPr>
              <a:spLocks noChangeArrowheads="1"/>
            </p:cNvSpPr>
            <p:nvPr/>
          </p:nvSpPr>
          <p:spPr bwMode="auto">
            <a:xfrm>
              <a:off x="2448" y="2640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9" name="AutoShape 169"/>
            <p:cNvSpPr>
              <a:spLocks noChangeArrowheads="1"/>
            </p:cNvSpPr>
            <p:nvPr/>
          </p:nvSpPr>
          <p:spPr bwMode="auto">
            <a:xfrm>
              <a:off x="1008" y="2640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0" name="AutoShape 170"/>
            <p:cNvSpPr>
              <a:spLocks noChangeArrowheads="1"/>
            </p:cNvSpPr>
            <p:nvPr/>
          </p:nvSpPr>
          <p:spPr bwMode="auto">
            <a:xfrm>
              <a:off x="1248" y="2640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1" name="AutoShape 171"/>
            <p:cNvSpPr>
              <a:spLocks noChangeArrowheads="1"/>
            </p:cNvSpPr>
            <p:nvPr/>
          </p:nvSpPr>
          <p:spPr bwMode="auto">
            <a:xfrm>
              <a:off x="1488" y="2640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2" name="AutoShape 172"/>
            <p:cNvSpPr>
              <a:spLocks noChangeArrowheads="1"/>
            </p:cNvSpPr>
            <p:nvPr/>
          </p:nvSpPr>
          <p:spPr bwMode="auto">
            <a:xfrm>
              <a:off x="1728" y="2640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3" name="AutoShape 173"/>
            <p:cNvSpPr>
              <a:spLocks noChangeArrowheads="1"/>
            </p:cNvSpPr>
            <p:nvPr/>
          </p:nvSpPr>
          <p:spPr bwMode="auto">
            <a:xfrm>
              <a:off x="1968" y="2640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4" name="AutoShape 174"/>
            <p:cNvSpPr>
              <a:spLocks noChangeArrowheads="1"/>
            </p:cNvSpPr>
            <p:nvPr/>
          </p:nvSpPr>
          <p:spPr bwMode="auto">
            <a:xfrm>
              <a:off x="2208" y="2640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35" name="AutoShape 175"/>
          <p:cNvSpPr>
            <a:spLocks noChangeArrowheads="1"/>
          </p:cNvSpPr>
          <p:nvPr/>
        </p:nvSpPr>
        <p:spPr bwMode="auto">
          <a:xfrm flipV="1">
            <a:off x="6858000" y="1066800"/>
            <a:ext cx="3200400" cy="3429000"/>
          </a:xfrm>
          <a:prstGeom prst="cloudCallout">
            <a:avLst>
              <a:gd name="adj1" fmla="val 43597"/>
              <a:gd name="adj2" fmla="val -41806"/>
            </a:avLst>
          </a:prstGeom>
          <a:gradFill rotWithShape="1">
            <a:gsLst>
              <a:gs pos="0">
                <a:schemeClr val="bg1"/>
              </a:gs>
              <a:gs pos="100000">
                <a:srgbClr val="F1AD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C</a:t>
            </a:r>
            <a:r>
              <a:rPr lang="vi-VN" altLang="en-US" b="1">
                <a:latin typeface="Arial" panose="020B0604020202020204" pitchFamily="34" charset="0"/>
              </a:rPr>
              <a:t>â</a:t>
            </a:r>
            <a:r>
              <a:rPr lang="en-US" altLang="en-US" b="1">
                <a:latin typeface="Arial" panose="020B0604020202020204" pitchFamily="34" charset="0"/>
              </a:rPr>
              <a:t>u 6</a:t>
            </a:r>
            <a:r>
              <a:rPr lang="vi-VN" altLang="en-US" b="1">
                <a:latin typeface="Arial" panose="020B0604020202020204" pitchFamily="34" charset="0"/>
              </a:rPr>
              <a:t>:</a:t>
            </a:r>
            <a:r>
              <a:rPr lang="en-US" altLang="en-US" b="1">
                <a:latin typeface="Arial" panose="020B0604020202020204" pitchFamily="34" charset="0"/>
              </a:rPr>
              <a:t>Nơi cao nhất Hải Dương là đỉnh Dây Dìu- 616m, thuộc loại núi gi? ( phân loại theo độ cao)</a:t>
            </a:r>
            <a:endParaRPr lang="vi-VN" altLang="en-US" b="1">
              <a:latin typeface="Arial" panose="020B0604020202020204" pitchFamily="34" charset="0"/>
            </a:endParaRPr>
          </a:p>
        </p:txBody>
      </p:sp>
      <p:sp>
        <p:nvSpPr>
          <p:cNvPr id="41136" name="AutoShape 176"/>
          <p:cNvSpPr>
            <a:spLocks noChangeArrowheads="1"/>
          </p:cNvSpPr>
          <p:nvPr/>
        </p:nvSpPr>
        <p:spPr bwMode="auto">
          <a:xfrm>
            <a:off x="4191000" y="36576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1137" name="AutoShape 177"/>
          <p:cNvSpPr>
            <a:spLocks noChangeArrowheads="1"/>
          </p:cNvSpPr>
          <p:nvPr/>
        </p:nvSpPr>
        <p:spPr bwMode="auto">
          <a:xfrm>
            <a:off x="3429000" y="3657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1138" name="AutoShape 178"/>
          <p:cNvSpPr>
            <a:spLocks noChangeArrowheads="1"/>
          </p:cNvSpPr>
          <p:nvPr/>
        </p:nvSpPr>
        <p:spPr bwMode="auto">
          <a:xfrm>
            <a:off x="3810000" y="3657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</a:t>
            </a:r>
          </a:p>
        </p:txBody>
      </p:sp>
      <p:grpSp>
        <p:nvGrpSpPr>
          <p:cNvPr id="41139" name="Group 179"/>
          <p:cNvGrpSpPr>
            <a:grpSpLocks/>
          </p:cNvGrpSpPr>
          <p:nvPr/>
        </p:nvGrpSpPr>
        <p:grpSpPr bwMode="auto">
          <a:xfrm>
            <a:off x="3429000" y="3657600"/>
            <a:ext cx="1162050" cy="381000"/>
            <a:chOff x="1200" y="3216"/>
            <a:chExt cx="732" cy="240"/>
          </a:xfrm>
        </p:grpSpPr>
        <p:sp>
          <p:nvSpPr>
            <p:cNvPr id="41140" name="AutoShape 180"/>
            <p:cNvSpPr>
              <a:spLocks noChangeArrowheads="1"/>
            </p:cNvSpPr>
            <p:nvPr/>
          </p:nvSpPr>
          <p:spPr bwMode="auto">
            <a:xfrm>
              <a:off x="1200" y="3216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141" name="AutoShape 181"/>
            <p:cNvSpPr>
              <a:spLocks noChangeArrowheads="1"/>
            </p:cNvSpPr>
            <p:nvPr/>
          </p:nvSpPr>
          <p:spPr bwMode="auto">
            <a:xfrm>
              <a:off x="1449" y="3216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142" name="AutoShape 182"/>
            <p:cNvSpPr>
              <a:spLocks noChangeArrowheads="1"/>
            </p:cNvSpPr>
            <p:nvPr/>
          </p:nvSpPr>
          <p:spPr bwMode="auto">
            <a:xfrm>
              <a:off x="1692" y="3216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1143" name="AutoShape 183"/>
          <p:cNvSpPr>
            <a:spLocks noChangeArrowheads="1"/>
          </p:cNvSpPr>
          <p:nvPr/>
        </p:nvSpPr>
        <p:spPr bwMode="auto">
          <a:xfrm flipV="1">
            <a:off x="6553200" y="1447800"/>
            <a:ext cx="3200400" cy="3429000"/>
          </a:xfrm>
          <a:prstGeom prst="cloudCallout">
            <a:avLst>
              <a:gd name="adj1" fmla="val 76782"/>
              <a:gd name="adj2" fmla="val 31528"/>
            </a:avLst>
          </a:prstGeom>
          <a:gradFill rotWithShape="1">
            <a:gsLst>
              <a:gs pos="0">
                <a:schemeClr val="bg1"/>
              </a:gs>
              <a:gs pos="100000">
                <a:srgbClr val="F1AD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C</a:t>
            </a:r>
            <a:r>
              <a:rPr lang="vi-VN" altLang="en-US" b="1">
                <a:latin typeface="Arial" panose="020B0604020202020204" pitchFamily="34" charset="0"/>
              </a:rPr>
              <a:t>â</a:t>
            </a:r>
            <a:r>
              <a:rPr lang="en-US" altLang="en-US" b="1">
                <a:latin typeface="Arial" panose="020B0604020202020204" pitchFamily="34" charset="0"/>
              </a:rPr>
              <a:t>u 7</a:t>
            </a:r>
            <a:r>
              <a:rPr lang="vi-VN" altLang="en-US" b="1">
                <a:latin typeface="Arial" panose="020B0604020202020204" pitchFamily="34" charset="0"/>
              </a:rPr>
              <a:t>:</a:t>
            </a:r>
            <a:r>
              <a:rPr lang="en-US" altLang="en-US" b="1">
                <a:latin typeface="Arial" panose="020B0604020202020204" pitchFamily="34" charset="0"/>
              </a:rPr>
              <a:t> Là khoảng thời gian trong năm, có những đặc điểm riêng về thời tiết và khí hậu</a:t>
            </a:r>
            <a:endParaRPr lang="vi-VN" altLang="en-US" b="1">
              <a:latin typeface="Arial" panose="020B0604020202020204" pitchFamily="34" charset="0"/>
            </a:endParaRPr>
          </a:p>
        </p:txBody>
      </p:sp>
      <p:grpSp>
        <p:nvGrpSpPr>
          <p:cNvPr id="41144" name="Group 184"/>
          <p:cNvGrpSpPr>
            <a:grpSpLocks/>
          </p:cNvGrpSpPr>
          <p:nvPr/>
        </p:nvGrpSpPr>
        <p:grpSpPr bwMode="auto">
          <a:xfrm>
            <a:off x="3429000" y="3657600"/>
            <a:ext cx="1143000" cy="381000"/>
            <a:chOff x="1200" y="2736"/>
            <a:chExt cx="720" cy="240"/>
          </a:xfrm>
        </p:grpSpPr>
        <p:sp>
          <p:nvSpPr>
            <p:cNvPr id="41145" name="AutoShape 185"/>
            <p:cNvSpPr>
              <a:spLocks noChangeArrowheads="1"/>
            </p:cNvSpPr>
            <p:nvPr/>
          </p:nvSpPr>
          <p:spPr bwMode="auto">
            <a:xfrm>
              <a:off x="1680" y="273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6" name="AutoShape 186"/>
            <p:cNvSpPr>
              <a:spLocks noChangeArrowheads="1"/>
            </p:cNvSpPr>
            <p:nvPr/>
          </p:nvSpPr>
          <p:spPr bwMode="auto">
            <a:xfrm>
              <a:off x="1200" y="273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7" name="AutoShape 187"/>
            <p:cNvSpPr>
              <a:spLocks noChangeArrowheads="1"/>
            </p:cNvSpPr>
            <p:nvPr/>
          </p:nvSpPr>
          <p:spPr bwMode="auto">
            <a:xfrm>
              <a:off x="1440" y="273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48" name="AutoShape 188"/>
          <p:cNvSpPr>
            <a:spLocks noChangeArrowheads="1"/>
          </p:cNvSpPr>
          <p:nvPr/>
        </p:nvSpPr>
        <p:spPr bwMode="auto">
          <a:xfrm>
            <a:off x="3048000" y="4038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1149" name="AutoShape 189"/>
          <p:cNvSpPr>
            <a:spLocks noChangeArrowheads="1"/>
          </p:cNvSpPr>
          <p:nvPr/>
        </p:nvSpPr>
        <p:spPr bwMode="auto">
          <a:xfrm>
            <a:off x="4572000" y="4038600"/>
            <a:ext cx="381000" cy="381000"/>
          </a:xfrm>
          <a:prstGeom prst="beve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41150" name="AutoShape 190"/>
          <p:cNvSpPr>
            <a:spLocks noChangeArrowheads="1"/>
          </p:cNvSpPr>
          <p:nvPr/>
        </p:nvSpPr>
        <p:spPr bwMode="auto">
          <a:xfrm>
            <a:off x="3429000" y="4038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</a:p>
        </p:txBody>
      </p:sp>
      <p:sp>
        <p:nvSpPr>
          <p:cNvPr id="41151" name="AutoShape 191"/>
          <p:cNvSpPr>
            <a:spLocks noChangeArrowheads="1"/>
          </p:cNvSpPr>
          <p:nvPr/>
        </p:nvSpPr>
        <p:spPr bwMode="auto">
          <a:xfrm>
            <a:off x="3810000" y="4038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41152" name="AutoShape 192"/>
          <p:cNvSpPr>
            <a:spLocks noChangeArrowheads="1"/>
          </p:cNvSpPr>
          <p:nvPr/>
        </p:nvSpPr>
        <p:spPr bwMode="auto">
          <a:xfrm>
            <a:off x="4191000" y="4038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1153" name="AutoShape 193"/>
          <p:cNvSpPr>
            <a:spLocks noChangeArrowheads="1"/>
          </p:cNvSpPr>
          <p:nvPr/>
        </p:nvSpPr>
        <p:spPr bwMode="auto">
          <a:xfrm>
            <a:off x="4953000" y="4038600"/>
            <a:ext cx="381000" cy="3810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Ẻ</a:t>
            </a:r>
          </a:p>
        </p:txBody>
      </p:sp>
      <p:grpSp>
        <p:nvGrpSpPr>
          <p:cNvPr id="41154" name="Group 194"/>
          <p:cNvGrpSpPr>
            <a:grpSpLocks/>
          </p:cNvGrpSpPr>
          <p:nvPr/>
        </p:nvGrpSpPr>
        <p:grpSpPr bwMode="auto">
          <a:xfrm>
            <a:off x="3048000" y="4038600"/>
            <a:ext cx="2286000" cy="381000"/>
            <a:chOff x="3792" y="528"/>
            <a:chExt cx="1440" cy="240"/>
          </a:xfrm>
        </p:grpSpPr>
        <p:sp>
          <p:nvSpPr>
            <p:cNvPr id="41155" name="AutoShape 195"/>
            <p:cNvSpPr>
              <a:spLocks noChangeArrowheads="1"/>
            </p:cNvSpPr>
            <p:nvPr/>
          </p:nvSpPr>
          <p:spPr bwMode="auto">
            <a:xfrm>
              <a:off x="4992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156" name="AutoShape 196"/>
            <p:cNvSpPr>
              <a:spLocks noChangeArrowheads="1"/>
            </p:cNvSpPr>
            <p:nvPr/>
          </p:nvSpPr>
          <p:spPr bwMode="auto">
            <a:xfrm>
              <a:off x="3792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157" name="AutoShape 197"/>
            <p:cNvSpPr>
              <a:spLocks noChangeArrowheads="1"/>
            </p:cNvSpPr>
            <p:nvPr/>
          </p:nvSpPr>
          <p:spPr bwMode="auto">
            <a:xfrm>
              <a:off x="4041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158" name="AutoShape 198"/>
            <p:cNvSpPr>
              <a:spLocks noChangeArrowheads="1"/>
            </p:cNvSpPr>
            <p:nvPr/>
          </p:nvSpPr>
          <p:spPr bwMode="auto">
            <a:xfrm>
              <a:off x="4284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159" name="AutoShape 199"/>
            <p:cNvSpPr>
              <a:spLocks noChangeArrowheads="1"/>
            </p:cNvSpPr>
            <p:nvPr/>
          </p:nvSpPr>
          <p:spPr bwMode="auto">
            <a:xfrm>
              <a:off x="4524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160" name="AutoShape 200"/>
            <p:cNvSpPr>
              <a:spLocks noChangeArrowheads="1"/>
            </p:cNvSpPr>
            <p:nvPr/>
          </p:nvSpPr>
          <p:spPr bwMode="auto">
            <a:xfrm>
              <a:off x="4770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1161" name="AutoShape 201"/>
          <p:cNvSpPr>
            <a:spLocks noChangeArrowheads="1"/>
          </p:cNvSpPr>
          <p:nvPr/>
        </p:nvSpPr>
        <p:spPr bwMode="auto">
          <a:xfrm flipV="1">
            <a:off x="6781800" y="1447800"/>
            <a:ext cx="3200400" cy="3429000"/>
          </a:xfrm>
          <a:prstGeom prst="cloudCallout">
            <a:avLst>
              <a:gd name="adj1" fmla="val 19639"/>
              <a:gd name="adj2" fmla="val -19583"/>
            </a:avLst>
          </a:prstGeom>
          <a:gradFill rotWithShape="1">
            <a:gsLst>
              <a:gs pos="0">
                <a:schemeClr val="bg1"/>
              </a:gs>
              <a:gs pos="100000">
                <a:srgbClr val="F1AD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C</a:t>
            </a:r>
            <a:r>
              <a:rPr lang="vi-VN" altLang="en-US" b="1">
                <a:latin typeface="Arial" panose="020B0604020202020204" pitchFamily="34" charset="0"/>
              </a:rPr>
              <a:t>â</a:t>
            </a:r>
            <a:r>
              <a:rPr lang="en-US" altLang="en-US" b="1">
                <a:latin typeface="Arial" panose="020B0604020202020204" pitchFamily="34" charset="0"/>
              </a:rPr>
              <a:t>u 8</a:t>
            </a:r>
            <a:r>
              <a:rPr lang="vi-VN" altLang="en-US" b="1">
                <a:latin typeface="Arial" panose="020B0604020202020204" pitchFamily="34" charset="0"/>
              </a:rPr>
              <a:t>:</a:t>
            </a:r>
            <a:r>
              <a:rPr lang="en-US" altLang="en-US" b="1">
                <a:latin typeface="Arial" panose="020B0604020202020204" pitchFamily="34" charset="0"/>
              </a:rPr>
              <a:t> Là dạng địa hình nhô cao rõ rệt trên bề mặt đất, có đỉnh nhọn, sườn dốc, thung lũng hẹp. </a:t>
            </a:r>
            <a:endParaRPr lang="vi-VN" altLang="en-US" b="1">
              <a:latin typeface="Arial" panose="020B0604020202020204" pitchFamily="34" charset="0"/>
            </a:endParaRPr>
          </a:p>
        </p:txBody>
      </p:sp>
      <p:grpSp>
        <p:nvGrpSpPr>
          <p:cNvPr id="41162" name="Group 202"/>
          <p:cNvGrpSpPr>
            <a:grpSpLocks/>
          </p:cNvGrpSpPr>
          <p:nvPr/>
        </p:nvGrpSpPr>
        <p:grpSpPr bwMode="auto">
          <a:xfrm>
            <a:off x="3048000" y="4038600"/>
            <a:ext cx="2286000" cy="381000"/>
            <a:chOff x="2928" y="2976"/>
            <a:chExt cx="1440" cy="240"/>
          </a:xfrm>
        </p:grpSpPr>
        <p:sp>
          <p:nvSpPr>
            <p:cNvPr id="41163" name="AutoShape 203"/>
            <p:cNvSpPr>
              <a:spLocks noChangeArrowheads="1"/>
            </p:cNvSpPr>
            <p:nvPr/>
          </p:nvSpPr>
          <p:spPr bwMode="auto">
            <a:xfrm>
              <a:off x="3408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4" name="AutoShape 204"/>
            <p:cNvSpPr>
              <a:spLocks noChangeArrowheads="1"/>
            </p:cNvSpPr>
            <p:nvPr/>
          </p:nvSpPr>
          <p:spPr bwMode="auto">
            <a:xfrm>
              <a:off x="2928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5" name="AutoShape 205"/>
            <p:cNvSpPr>
              <a:spLocks noChangeArrowheads="1"/>
            </p:cNvSpPr>
            <p:nvPr/>
          </p:nvSpPr>
          <p:spPr bwMode="auto">
            <a:xfrm>
              <a:off x="3168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6" name="AutoShape 206"/>
            <p:cNvSpPr>
              <a:spLocks noChangeArrowheads="1"/>
            </p:cNvSpPr>
            <p:nvPr/>
          </p:nvSpPr>
          <p:spPr bwMode="auto">
            <a:xfrm>
              <a:off x="4128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7" name="AutoShape 207"/>
            <p:cNvSpPr>
              <a:spLocks noChangeArrowheads="1"/>
            </p:cNvSpPr>
            <p:nvPr/>
          </p:nvSpPr>
          <p:spPr bwMode="auto">
            <a:xfrm>
              <a:off x="3648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8" name="AutoShape 208"/>
            <p:cNvSpPr>
              <a:spLocks noChangeArrowheads="1"/>
            </p:cNvSpPr>
            <p:nvPr/>
          </p:nvSpPr>
          <p:spPr bwMode="auto">
            <a:xfrm>
              <a:off x="3888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169" name="Group 209"/>
          <p:cNvGrpSpPr>
            <a:grpSpLocks/>
          </p:cNvGrpSpPr>
          <p:nvPr/>
        </p:nvGrpSpPr>
        <p:grpSpPr bwMode="auto">
          <a:xfrm>
            <a:off x="3429000" y="4419600"/>
            <a:ext cx="1905000" cy="381000"/>
            <a:chOff x="1440" y="1488"/>
            <a:chExt cx="1200" cy="240"/>
          </a:xfrm>
        </p:grpSpPr>
        <p:sp>
          <p:nvSpPr>
            <p:cNvPr id="41170" name="AutoShape 210"/>
            <p:cNvSpPr>
              <a:spLocks noChangeArrowheads="1"/>
            </p:cNvSpPr>
            <p:nvPr/>
          </p:nvSpPr>
          <p:spPr bwMode="auto">
            <a:xfrm>
              <a:off x="144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41171" name="AutoShape 211"/>
            <p:cNvSpPr>
              <a:spLocks noChangeArrowheads="1"/>
            </p:cNvSpPr>
            <p:nvPr/>
          </p:nvSpPr>
          <p:spPr bwMode="auto">
            <a:xfrm>
              <a:off x="240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Í</a:t>
              </a:r>
            </a:p>
          </p:txBody>
        </p:sp>
        <p:sp>
          <p:nvSpPr>
            <p:cNvPr id="41172" name="AutoShape 212"/>
            <p:cNvSpPr>
              <a:spLocks noChangeArrowheads="1"/>
            </p:cNvSpPr>
            <p:nvPr/>
          </p:nvSpPr>
          <p:spPr bwMode="auto">
            <a:xfrm>
              <a:off x="168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Ạ</a:t>
              </a:r>
            </a:p>
          </p:txBody>
        </p:sp>
        <p:sp>
          <p:nvSpPr>
            <p:cNvPr id="41173" name="AutoShape 213"/>
            <p:cNvSpPr>
              <a:spLocks noChangeArrowheads="1"/>
            </p:cNvSpPr>
            <p:nvPr/>
          </p:nvSpPr>
          <p:spPr bwMode="auto">
            <a:xfrm>
              <a:off x="192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1174" name="AutoShape 214"/>
            <p:cNvSpPr>
              <a:spLocks noChangeArrowheads="1"/>
            </p:cNvSpPr>
            <p:nvPr/>
          </p:nvSpPr>
          <p:spPr bwMode="auto">
            <a:xfrm>
              <a:off x="216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41175" name="AutoShape 215"/>
          <p:cNvSpPr>
            <a:spLocks noChangeArrowheads="1"/>
          </p:cNvSpPr>
          <p:nvPr/>
        </p:nvSpPr>
        <p:spPr bwMode="auto">
          <a:xfrm flipV="1">
            <a:off x="6477000" y="1219200"/>
            <a:ext cx="3200400" cy="3429000"/>
          </a:xfrm>
          <a:prstGeom prst="cloudCallout">
            <a:avLst>
              <a:gd name="adj1" fmla="val 72023"/>
              <a:gd name="adj2" fmla="val -37361"/>
            </a:avLst>
          </a:prstGeom>
          <a:gradFill rotWithShape="1">
            <a:gsLst>
              <a:gs pos="0">
                <a:schemeClr val="bg1"/>
              </a:gs>
              <a:gs pos="100000">
                <a:srgbClr val="F1AD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C</a:t>
            </a:r>
            <a:r>
              <a:rPr lang="vi-VN" altLang="en-US" b="1">
                <a:latin typeface="Arial" panose="020B0604020202020204" pitchFamily="34" charset="0"/>
              </a:rPr>
              <a:t>â</a:t>
            </a:r>
            <a:r>
              <a:rPr lang="en-US" altLang="en-US" b="1">
                <a:latin typeface="Arial" panose="020B0604020202020204" pitchFamily="34" charset="0"/>
              </a:rPr>
              <a:t>u 9</a:t>
            </a:r>
            <a:r>
              <a:rPr lang="vi-VN" altLang="en-US" b="1">
                <a:latin typeface="Arial" panose="020B0604020202020204" pitchFamily="34" charset="0"/>
              </a:rPr>
              <a:t>:</a:t>
            </a:r>
            <a:r>
              <a:rPr lang="en-US" altLang="en-US" b="1">
                <a:latin typeface="Arial" panose="020B0604020202020204" pitchFamily="34" charset="0"/>
              </a:rPr>
              <a:t> Ngày 22-6 ở nửa cầu Bắc được gọi là ngày gi?</a:t>
            </a:r>
            <a:endParaRPr lang="vi-VN" altLang="en-US" b="1">
              <a:latin typeface="Arial" panose="020B0604020202020204" pitchFamily="34" charset="0"/>
            </a:endParaRPr>
          </a:p>
        </p:txBody>
      </p:sp>
      <p:grpSp>
        <p:nvGrpSpPr>
          <p:cNvPr id="41176" name="Group 216"/>
          <p:cNvGrpSpPr>
            <a:grpSpLocks/>
          </p:cNvGrpSpPr>
          <p:nvPr/>
        </p:nvGrpSpPr>
        <p:grpSpPr bwMode="auto">
          <a:xfrm>
            <a:off x="3429001" y="4419600"/>
            <a:ext cx="1933575" cy="381000"/>
            <a:chOff x="3792" y="528"/>
            <a:chExt cx="1218" cy="240"/>
          </a:xfrm>
        </p:grpSpPr>
        <p:sp>
          <p:nvSpPr>
            <p:cNvPr id="41177" name="AutoShape 217"/>
            <p:cNvSpPr>
              <a:spLocks noChangeArrowheads="1"/>
            </p:cNvSpPr>
            <p:nvPr/>
          </p:nvSpPr>
          <p:spPr bwMode="auto">
            <a:xfrm>
              <a:off x="3792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178" name="AutoShape 218"/>
            <p:cNvSpPr>
              <a:spLocks noChangeArrowheads="1"/>
            </p:cNvSpPr>
            <p:nvPr/>
          </p:nvSpPr>
          <p:spPr bwMode="auto">
            <a:xfrm>
              <a:off x="4041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179" name="AutoShape 219"/>
            <p:cNvSpPr>
              <a:spLocks noChangeArrowheads="1"/>
            </p:cNvSpPr>
            <p:nvPr/>
          </p:nvSpPr>
          <p:spPr bwMode="auto">
            <a:xfrm>
              <a:off x="4284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180" name="AutoShape 220"/>
            <p:cNvSpPr>
              <a:spLocks noChangeArrowheads="1"/>
            </p:cNvSpPr>
            <p:nvPr/>
          </p:nvSpPr>
          <p:spPr bwMode="auto">
            <a:xfrm>
              <a:off x="4524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181" name="AutoShape 221"/>
            <p:cNvSpPr>
              <a:spLocks noChangeArrowheads="1"/>
            </p:cNvSpPr>
            <p:nvPr/>
          </p:nvSpPr>
          <p:spPr bwMode="auto">
            <a:xfrm>
              <a:off x="4770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1182" name="Group 222"/>
          <p:cNvGrpSpPr>
            <a:grpSpLocks/>
          </p:cNvGrpSpPr>
          <p:nvPr/>
        </p:nvGrpSpPr>
        <p:grpSpPr bwMode="auto">
          <a:xfrm>
            <a:off x="3429000" y="4419600"/>
            <a:ext cx="1905000" cy="381000"/>
            <a:chOff x="2928" y="2976"/>
            <a:chExt cx="1200" cy="240"/>
          </a:xfrm>
        </p:grpSpPr>
        <p:sp>
          <p:nvSpPr>
            <p:cNvPr id="41183" name="AutoShape 223"/>
            <p:cNvSpPr>
              <a:spLocks noChangeArrowheads="1"/>
            </p:cNvSpPr>
            <p:nvPr/>
          </p:nvSpPr>
          <p:spPr bwMode="auto">
            <a:xfrm>
              <a:off x="3408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4" name="AutoShape 224"/>
            <p:cNvSpPr>
              <a:spLocks noChangeArrowheads="1"/>
            </p:cNvSpPr>
            <p:nvPr/>
          </p:nvSpPr>
          <p:spPr bwMode="auto">
            <a:xfrm>
              <a:off x="2928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5" name="AutoShape 225"/>
            <p:cNvSpPr>
              <a:spLocks noChangeArrowheads="1"/>
            </p:cNvSpPr>
            <p:nvPr/>
          </p:nvSpPr>
          <p:spPr bwMode="auto">
            <a:xfrm>
              <a:off x="3168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6" name="AutoShape 226"/>
            <p:cNvSpPr>
              <a:spLocks noChangeArrowheads="1"/>
            </p:cNvSpPr>
            <p:nvPr/>
          </p:nvSpPr>
          <p:spPr bwMode="auto">
            <a:xfrm>
              <a:off x="3648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7" name="AutoShape 227"/>
            <p:cNvSpPr>
              <a:spLocks noChangeArrowheads="1"/>
            </p:cNvSpPr>
            <p:nvPr/>
          </p:nvSpPr>
          <p:spPr bwMode="auto">
            <a:xfrm>
              <a:off x="3888" y="2976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188" name="Group 228"/>
          <p:cNvGrpSpPr>
            <a:grpSpLocks/>
          </p:cNvGrpSpPr>
          <p:nvPr/>
        </p:nvGrpSpPr>
        <p:grpSpPr bwMode="auto">
          <a:xfrm>
            <a:off x="2667000" y="4800600"/>
            <a:ext cx="4191000" cy="381000"/>
            <a:chOff x="1440" y="1488"/>
            <a:chExt cx="2640" cy="240"/>
          </a:xfrm>
        </p:grpSpPr>
        <p:sp>
          <p:nvSpPr>
            <p:cNvPr id="41189" name="AutoShape 229"/>
            <p:cNvSpPr>
              <a:spLocks noChangeArrowheads="1"/>
            </p:cNvSpPr>
            <p:nvPr/>
          </p:nvSpPr>
          <p:spPr bwMode="auto">
            <a:xfrm>
              <a:off x="384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1190" name="AutoShape 230"/>
            <p:cNvSpPr>
              <a:spLocks noChangeArrowheads="1"/>
            </p:cNvSpPr>
            <p:nvPr/>
          </p:nvSpPr>
          <p:spPr bwMode="auto">
            <a:xfrm>
              <a:off x="168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Ạ</a:t>
              </a:r>
            </a:p>
          </p:txBody>
        </p:sp>
        <p:sp>
          <p:nvSpPr>
            <p:cNvPr id="41191" name="AutoShape 231"/>
            <p:cNvSpPr>
              <a:spLocks noChangeArrowheads="1"/>
            </p:cNvSpPr>
            <p:nvPr/>
          </p:nvSpPr>
          <p:spPr bwMode="auto">
            <a:xfrm>
              <a:off x="192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41192" name="AutoShape 232"/>
            <p:cNvSpPr>
              <a:spLocks noChangeArrowheads="1"/>
            </p:cNvSpPr>
            <p:nvPr/>
          </p:nvSpPr>
          <p:spPr bwMode="auto">
            <a:xfrm>
              <a:off x="216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41193" name="AutoShape 233"/>
            <p:cNvSpPr>
              <a:spLocks noChangeArrowheads="1"/>
            </p:cNvSpPr>
            <p:nvPr/>
          </p:nvSpPr>
          <p:spPr bwMode="auto">
            <a:xfrm>
              <a:off x="360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1194" name="AutoShape 234"/>
            <p:cNvSpPr>
              <a:spLocks noChangeArrowheads="1"/>
            </p:cNvSpPr>
            <p:nvPr/>
          </p:nvSpPr>
          <p:spPr bwMode="auto">
            <a:xfrm>
              <a:off x="240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</a:t>
              </a:r>
            </a:p>
          </p:txBody>
        </p:sp>
        <p:sp>
          <p:nvSpPr>
            <p:cNvPr id="41195" name="AutoShape 235"/>
            <p:cNvSpPr>
              <a:spLocks noChangeArrowheads="1"/>
            </p:cNvSpPr>
            <p:nvPr/>
          </p:nvSpPr>
          <p:spPr bwMode="auto">
            <a:xfrm>
              <a:off x="264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41196" name="AutoShape 236"/>
            <p:cNvSpPr>
              <a:spLocks noChangeArrowheads="1"/>
            </p:cNvSpPr>
            <p:nvPr/>
          </p:nvSpPr>
          <p:spPr bwMode="auto">
            <a:xfrm>
              <a:off x="144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Đ</a:t>
              </a:r>
            </a:p>
          </p:txBody>
        </p:sp>
        <p:sp>
          <p:nvSpPr>
            <p:cNvPr id="41197" name="AutoShape 237"/>
            <p:cNvSpPr>
              <a:spLocks noChangeArrowheads="1"/>
            </p:cNvSpPr>
            <p:nvPr/>
          </p:nvSpPr>
          <p:spPr bwMode="auto">
            <a:xfrm>
              <a:off x="288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1198" name="AutoShape 238"/>
            <p:cNvSpPr>
              <a:spLocks noChangeArrowheads="1"/>
            </p:cNvSpPr>
            <p:nvPr/>
          </p:nvSpPr>
          <p:spPr bwMode="auto">
            <a:xfrm>
              <a:off x="312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</a:p>
          </p:txBody>
        </p:sp>
        <p:sp>
          <p:nvSpPr>
            <p:cNvPr id="41199" name="AutoShape 239"/>
            <p:cNvSpPr>
              <a:spLocks noChangeArrowheads="1"/>
            </p:cNvSpPr>
            <p:nvPr/>
          </p:nvSpPr>
          <p:spPr bwMode="auto">
            <a:xfrm>
              <a:off x="336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</a:p>
          </p:txBody>
        </p:sp>
      </p:grpSp>
      <p:grpSp>
        <p:nvGrpSpPr>
          <p:cNvPr id="41200" name="Group 240"/>
          <p:cNvGrpSpPr>
            <a:grpSpLocks/>
          </p:cNvGrpSpPr>
          <p:nvPr/>
        </p:nvGrpSpPr>
        <p:grpSpPr bwMode="auto">
          <a:xfrm>
            <a:off x="2638426" y="4800600"/>
            <a:ext cx="4219575" cy="381000"/>
            <a:chOff x="2574" y="528"/>
            <a:chExt cx="2658" cy="240"/>
          </a:xfrm>
        </p:grpSpPr>
        <p:sp>
          <p:nvSpPr>
            <p:cNvPr id="41201" name="AutoShape 241"/>
            <p:cNvSpPr>
              <a:spLocks noChangeArrowheads="1"/>
            </p:cNvSpPr>
            <p:nvPr/>
          </p:nvSpPr>
          <p:spPr bwMode="auto">
            <a:xfrm>
              <a:off x="4992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41202" name="Group 242"/>
            <p:cNvGrpSpPr>
              <a:grpSpLocks/>
            </p:cNvGrpSpPr>
            <p:nvPr/>
          </p:nvGrpSpPr>
          <p:grpSpPr bwMode="auto">
            <a:xfrm>
              <a:off x="3792" y="528"/>
              <a:ext cx="1218" cy="240"/>
              <a:chOff x="3792" y="528"/>
              <a:chExt cx="1218" cy="240"/>
            </a:xfrm>
          </p:grpSpPr>
          <p:sp>
            <p:nvSpPr>
              <p:cNvPr id="41203" name="AutoShape 243"/>
              <p:cNvSpPr>
                <a:spLocks noChangeArrowheads="1"/>
              </p:cNvSpPr>
              <p:nvPr/>
            </p:nvSpPr>
            <p:spPr bwMode="auto">
              <a:xfrm>
                <a:off x="3792" y="528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204" name="AutoShape 244"/>
              <p:cNvSpPr>
                <a:spLocks noChangeArrowheads="1"/>
              </p:cNvSpPr>
              <p:nvPr/>
            </p:nvSpPr>
            <p:spPr bwMode="auto">
              <a:xfrm>
                <a:off x="4041" y="528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205" name="AutoShape 245"/>
              <p:cNvSpPr>
                <a:spLocks noChangeArrowheads="1"/>
              </p:cNvSpPr>
              <p:nvPr/>
            </p:nvSpPr>
            <p:spPr bwMode="auto">
              <a:xfrm>
                <a:off x="4284" y="528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206" name="AutoShape 246"/>
              <p:cNvSpPr>
                <a:spLocks noChangeArrowheads="1"/>
              </p:cNvSpPr>
              <p:nvPr/>
            </p:nvSpPr>
            <p:spPr bwMode="auto">
              <a:xfrm>
                <a:off x="4524" y="528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207" name="AutoShape 247"/>
              <p:cNvSpPr>
                <a:spLocks noChangeArrowheads="1"/>
              </p:cNvSpPr>
              <p:nvPr/>
            </p:nvSpPr>
            <p:spPr bwMode="auto">
              <a:xfrm>
                <a:off x="4770" y="528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41208" name="Group 248"/>
            <p:cNvGrpSpPr>
              <a:grpSpLocks/>
            </p:cNvGrpSpPr>
            <p:nvPr/>
          </p:nvGrpSpPr>
          <p:grpSpPr bwMode="auto">
            <a:xfrm>
              <a:off x="2574" y="528"/>
              <a:ext cx="1218" cy="240"/>
              <a:chOff x="3792" y="528"/>
              <a:chExt cx="1218" cy="240"/>
            </a:xfrm>
          </p:grpSpPr>
          <p:sp>
            <p:nvSpPr>
              <p:cNvPr id="41209" name="AutoShape 249"/>
              <p:cNvSpPr>
                <a:spLocks noChangeArrowheads="1"/>
              </p:cNvSpPr>
              <p:nvPr/>
            </p:nvSpPr>
            <p:spPr bwMode="auto">
              <a:xfrm>
                <a:off x="3792" y="528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210" name="AutoShape 250"/>
              <p:cNvSpPr>
                <a:spLocks noChangeArrowheads="1"/>
              </p:cNvSpPr>
              <p:nvPr/>
            </p:nvSpPr>
            <p:spPr bwMode="auto">
              <a:xfrm>
                <a:off x="4041" y="528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211" name="AutoShape 251"/>
              <p:cNvSpPr>
                <a:spLocks noChangeArrowheads="1"/>
              </p:cNvSpPr>
              <p:nvPr/>
            </p:nvSpPr>
            <p:spPr bwMode="auto">
              <a:xfrm>
                <a:off x="4284" y="528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212" name="AutoShape 252"/>
              <p:cNvSpPr>
                <a:spLocks noChangeArrowheads="1"/>
              </p:cNvSpPr>
              <p:nvPr/>
            </p:nvSpPr>
            <p:spPr bwMode="auto">
              <a:xfrm>
                <a:off x="4524" y="528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213" name="AutoShape 253"/>
              <p:cNvSpPr>
                <a:spLocks noChangeArrowheads="1"/>
              </p:cNvSpPr>
              <p:nvPr/>
            </p:nvSpPr>
            <p:spPr bwMode="auto">
              <a:xfrm>
                <a:off x="4770" y="528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41214" name="Group 254"/>
          <p:cNvGrpSpPr>
            <a:grpSpLocks/>
          </p:cNvGrpSpPr>
          <p:nvPr/>
        </p:nvGrpSpPr>
        <p:grpSpPr bwMode="auto">
          <a:xfrm>
            <a:off x="2667000" y="4800600"/>
            <a:ext cx="4191000" cy="381000"/>
            <a:chOff x="2784" y="432"/>
            <a:chExt cx="2640" cy="240"/>
          </a:xfrm>
        </p:grpSpPr>
        <p:sp>
          <p:nvSpPr>
            <p:cNvPr id="41215" name="AutoShape 255"/>
            <p:cNvSpPr>
              <a:spLocks noChangeArrowheads="1"/>
            </p:cNvSpPr>
            <p:nvPr/>
          </p:nvSpPr>
          <p:spPr bwMode="auto">
            <a:xfrm>
              <a:off x="2784" y="432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216" name="Group 256"/>
            <p:cNvGrpSpPr>
              <a:grpSpLocks/>
            </p:cNvGrpSpPr>
            <p:nvPr/>
          </p:nvGrpSpPr>
          <p:grpSpPr bwMode="auto">
            <a:xfrm>
              <a:off x="3024" y="432"/>
              <a:ext cx="1200" cy="240"/>
              <a:chOff x="2928" y="2976"/>
              <a:chExt cx="1200" cy="240"/>
            </a:xfrm>
          </p:grpSpPr>
          <p:sp>
            <p:nvSpPr>
              <p:cNvPr id="41217" name="AutoShape 257"/>
              <p:cNvSpPr>
                <a:spLocks noChangeArrowheads="1"/>
              </p:cNvSpPr>
              <p:nvPr/>
            </p:nvSpPr>
            <p:spPr bwMode="auto">
              <a:xfrm>
                <a:off x="340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8" name="AutoShape 258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9" name="AutoShape 259"/>
              <p:cNvSpPr>
                <a:spLocks noChangeArrowheads="1"/>
              </p:cNvSpPr>
              <p:nvPr/>
            </p:nvSpPr>
            <p:spPr bwMode="auto">
              <a:xfrm>
                <a:off x="316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0" name="AutoShape 260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1" name="AutoShape 261"/>
              <p:cNvSpPr>
                <a:spLocks noChangeArrowheads="1"/>
              </p:cNvSpPr>
              <p:nvPr/>
            </p:nvSpPr>
            <p:spPr bwMode="auto">
              <a:xfrm>
                <a:off x="388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222" name="Group 262"/>
            <p:cNvGrpSpPr>
              <a:grpSpLocks/>
            </p:cNvGrpSpPr>
            <p:nvPr/>
          </p:nvGrpSpPr>
          <p:grpSpPr bwMode="auto">
            <a:xfrm>
              <a:off x="4224" y="432"/>
              <a:ext cx="1200" cy="240"/>
              <a:chOff x="2928" y="2976"/>
              <a:chExt cx="1200" cy="240"/>
            </a:xfrm>
          </p:grpSpPr>
          <p:sp>
            <p:nvSpPr>
              <p:cNvPr id="41223" name="AutoShape 263"/>
              <p:cNvSpPr>
                <a:spLocks noChangeArrowheads="1"/>
              </p:cNvSpPr>
              <p:nvPr/>
            </p:nvSpPr>
            <p:spPr bwMode="auto">
              <a:xfrm>
                <a:off x="340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4" name="AutoShape 264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5" name="AutoShape 265"/>
              <p:cNvSpPr>
                <a:spLocks noChangeArrowheads="1"/>
              </p:cNvSpPr>
              <p:nvPr/>
            </p:nvSpPr>
            <p:spPr bwMode="auto">
              <a:xfrm>
                <a:off x="316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6" name="AutoShape 266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7" name="AutoShape 267"/>
              <p:cNvSpPr>
                <a:spLocks noChangeArrowheads="1"/>
              </p:cNvSpPr>
              <p:nvPr/>
            </p:nvSpPr>
            <p:spPr bwMode="auto">
              <a:xfrm>
                <a:off x="388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228" name="AutoShape 268"/>
          <p:cNvSpPr>
            <a:spLocks noChangeArrowheads="1"/>
          </p:cNvSpPr>
          <p:nvPr/>
        </p:nvSpPr>
        <p:spPr bwMode="auto">
          <a:xfrm flipV="1">
            <a:off x="6781800" y="1828800"/>
            <a:ext cx="3200400" cy="3429000"/>
          </a:xfrm>
          <a:prstGeom prst="cloudCallout">
            <a:avLst>
              <a:gd name="adj1" fmla="val 24454"/>
              <a:gd name="adj2" fmla="val -19583"/>
            </a:avLst>
          </a:prstGeom>
          <a:gradFill rotWithShape="1">
            <a:gsLst>
              <a:gs pos="0">
                <a:schemeClr val="bg1"/>
              </a:gs>
              <a:gs pos="100000">
                <a:srgbClr val="F1AD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C</a:t>
            </a:r>
            <a:r>
              <a:rPr lang="vi-VN" altLang="en-US" b="1">
                <a:latin typeface="Arial" panose="020B0604020202020204" pitchFamily="34" charset="0"/>
              </a:rPr>
              <a:t>â</a:t>
            </a:r>
            <a:r>
              <a:rPr lang="en-US" altLang="en-US" b="1">
                <a:latin typeface="Arial" panose="020B0604020202020204" pitchFamily="34" charset="0"/>
              </a:rPr>
              <a:t>u 10</a:t>
            </a:r>
            <a:r>
              <a:rPr lang="vi-VN" altLang="en-US" b="1">
                <a:latin typeface="Arial" panose="020B0604020202020204" pitchFamily="34" charset="0"/>
              </a:rPr>
              <a:t>:</a:t>
            </a:r>
            <a:r>
              <a:rPr lang="en-US" altLang="en-US" b="1">
                <a:latin typeface="Arial" panose="020B0604020202020204" pitchFamily="34" charset="0"/>
              </a:rPr>
              <a:t> Đây là tên của đại dương có diện tích lớn thứ hai trên thế giới.</a:t>
            </a:r>
            <a:endParaRPr lang="vi-VN" altLang="en-US" b="1">
              <a:latin typeface="Arial" panose="020B0604020202020204" pitchFamily="34" charset="0"/>
            </a:endParaRPr>
          </a:p>
        </p:txBody>
      </p:sp>
      <p:grpSp>
        <p:nvGrpSpPr>
          <p:cNvPr id="41229" name="Group 269"/>
          <p:cNvGrpSpPr>
            <a:grpSpLocks/>
          </p:cNvGrpSpPr>
          <p:nvPr/>
        </p:nvGrpSpPr>
        <p:grpSpPr bwMode="auto">
          <a:xfrm>
            <a:off x="3048000" y="5181600"/>
            <a:ext cx="2667000" cy="381000"/>
            <a:chOff x="2400" y="1488"/>
            <a:chExt cx="1680" cy="240"/>
          </a:xfrm>
        </p:grpSpPr>
        <p:sp>
          <p:nvSpPr>
            <p:cNvPr id="41230" name="AutoShape 270"/>
            <p:cNvSpPr>
              <a:spLocks noChangeArrowheads="1"/>
            </p:cNvSpPr>
            <p:nvPr/>
          </p:nvSpPr>
          <p:spPr bwMode="auto">
            <a:xfrm>
              <a:off x="384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41231" name="AutoShape 271"/>
            <p:cNvSpPr>
              <a:spLocks noChangeArrowheads="1"/>
            </p:cNvSpPr>
            <p:nvPr/>
          </p:nvSpPr>
          <p:spPr bwMode="auto">
            <a:xfrm>
              <a:off x="240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41232" name="AutoShape 272"/>
            <p:cNvSpPr>
              <a:spLocks noChangeArrowheads="1"/>
            </p:cNvSpPr>
            <p:nvPr/>
          </p:nvSpPr>
          <p:spPr bwMode="auto">
            <a:xfrm>
              <a:off x="264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Ì</a:t>
              </a:r>
            </a:p>
          </p:txBody>
        </p:sp>
        <p:sp>
          <p:nvSpPr>
            <p:cNvPr id="41233" name="AutoShape 273"/>
            <p:cNvSpPr>
              <a:spLocks noChangeArrowheads="1"/>
            </p:cNvSpPr>
            <p:nvPr/>
          </p:nvSpPr>
          <p:spPr bwMode="auto">
            <a:xfrm>
              <a:off x="360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Ầ</a:t>
              </a:r>
            </a:p>
          </p:txBody>
        </p:sp>
        <p:sp>
          <p:nvSpPr>
            <p:cNvPr id="41234" name="AutoShape 274"/>
            <p:cNvSpPr>
              <a:spLocks noChangeArrowheads="1"/>
            </p:cNvSpPr>
            <p:nvPr/>
          </p:nvSpPr>
          <p:spPr bwMode="auto">
            <a:xfrm>
              <a:off x="288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1235" name="AutoShape 275"/>
            <p:cNvSpPr>
              <a:spLocks noChangeArrowheads="1"/>
            </p:cNvSpPr>
            <p:nvPr/>
          </p:nvSpPr>
          <p:spPr bwMode="auto">
            <a:xfrm>
              <a:off x="312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41236" name="AutoShape 276"/>
            <p:cNvSpPr>
              <a:spLocks noChangeArrowheads="1"/>
            </p:cNvSpPr>
            <p:nvPr/>
          </p:nvSpPr>
          <p:spPr bwMode="auto">
            <a:xfrm>
              <a:off x="3360" y="148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41237" name="AutoShape 277"/>
          <p:cNvSpPr>
            <a:spLocks noChangeArrowheads="1"/>
          </p:cNvSpPr>
          <p:nvPr/>
        </p:nvSpPr>
        <p:spPr bwMode="auto">
          <a:xfrm flipV="1">
            <a:off x="7010400" y="1752600"/>
            <a:ext cx="3200400" cy="3429000"/>
          </a:xfrm>
          <a:prstGeom prst="cloudCallout">
            <a:avLst>
              <a:gd name="adj1" fmla="val 24454"/>
              <a:gd name="adj2" fmla="val -19583"/>
            </a:avLst>
          </a:prstGeom>
          <a:gradFill rotWithShape="1">
            <a:gsLst>
              <a:gs pos="0">
                <a:schemeClr val="bg1"/>
              </a:gs>
              <a:gs pos="100000">
                <a:srgbClr val="F1AD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1" hangingPunct="1">
              <a:spcBef>
                <a:spcPct val="50000"/>
              </a:spcBef>
            </a:pPr>
            <a:endParaRPr lang="en-US" altLang="en-US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C</a:t>
            </a:r>
            <a:r>
              <a:rPr lang="vi-VN" altLang="en-US" b="1">
                <a:latin typeface="Arial" panose="020B0604020202020204" pitchFamily="34" charset="0"/>
              </a:rPr>
              <a:t>â</a:t>
            </a:r>
            <a:r>
              <a:rPr lang="en-US" altLang="en-US" b="1">
                <a:latin typeface="Arial" panose="020B0604020202020204" pitchFamily="34" charset="0"/>
              </a:rPr>
              <a:t>u 11</a:t>
            </a:r>
            <a:r>
              <a:rPr lang="vi-VN" altLang="en-US" b="1">
                <a:latin typeface="Arial" panose="020B0604020202020204" pitchFamily="34" charset="0"/>
              </a:rPr>
              <a:t>:</a:t>
            </a:r>
            <a:r>
              <a:rPr lang="en-US" altLang="en-US" b="1">
                <a:latin typeface="Arial" panose="020B0604020202020204" pitchFamily="34" charset="0"/>
              </a:rPr>
              <a:t> Trái Đất có dạng hình gi?</a:t>
            </a:r>
            <a:endParaRPr lang="vi-VN" altLang="en-US" b="1">
              <a:latin typeface="Arial" panose="020B0604020202020204" pitchFamily="34" charset="0"/>
            </a:endParaRPr>
          </a:p>
        </p:txBody>
      </p:sp>
      <p:grpSp>
        <p:nvGrpSpPr>
          <p:cNvPr id="41238" name="Group 278"/>
          <p:cNvGrpSpPr>
            <a:grpSpLocks/>
          </p:cNvGrpSpPr>
          <p:nvPr/>
        </p:nvGrpSpPr>
        <p:grpSpPr bwMode="auto">
          <a:xfrm>
            <a:off x="3048000" y="5181600"/>
            <a:ext cx="2667000" cy="381000"/>
            <a:chOff x="3792" y="528"/>
            <a:chExt cx="1680" cy="240"/>
          </a:xfrm>
        </p:grpSpPr>
        <p:sp>
          <p:nvSpPr>
            <p:cNvPr id="41239" name="AutoShape 279"/>
            <p:cNvSpPr>
              <a:spLocks noChangeArrowheads="1"/>
            </p:cNvSpPr>
            <p:nvPr/>
          </p:nvSpPr>
          <p:spPr bwMode="auto">
            <a:xfrm>
              <a:off x="4992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240" name="AutoShape 280"/>
            <p:cNvSpPr>
              <a:spLocks noChangeArrowheads="1"/>
            </p:cNvSpPr>
            <p:nvPr/>
          </p:nvSpPr>
          <p:spPr bwMode="auto">
            <a:xfrm>
              <a:off x="5232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41241" name="Group 281"/>
            <p:cNvGrpSpPr>
              <a:grpSpLocks/>
            </p:cNvGrpSpPr>
            <p:nvPr/>
          </p:nvGrpSpPr>
          <p:grpSpPr bwMode="auto">
            <a:xfrm>
              <a:off x="3792" y="528"/>
              <a:ext cx="1218" cy="240"/>
              <a:chOff x="1872" y="864"/>
              <a:chExt cx="1218" cy="240"/>
            </a:xfrm>
          </p:grpSpPr>
          <p:sp>
            <p:nvSpPr>
              <p:cNvPr id="41242" name="AutoShape 282"/>
              <p:cNvSpPr>
                <a:spLocks noChangeArrowheads="1"/>
              </p:cNvSpPr>
              <p:nvPr/>
            </p:nvSpPr>
            <p:spPr bwMode="auto">
              <a:xfrm>
                <a:off x="1872" y="864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243" name="AutoShape 283"/>
              <p:cNvSpPr>
                <a:spLocks noChangeArrowheads="1"/>
              </p:cNvSpPr>
              <p:nvPr/>
            </p:nvSpPr>
            <p:spPr bwMode="auto">
              <a:xfrm>
                <a:off x="2121" y="864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244" name="AutoShape 284"/>
              <p:cNvSpPr>
                <a:spLocks noChangeArrowheads="1"/>
              </p:cNvSpPr>
              <p:nvPr/>
            </p:nvSpPr>
            <p:spPr bwMode="auto">
              <a:xfrm>
                <a:off x="2364" y="864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245" name="AutoShape 285"/>
              <p:cNvSpPr>
                <a:spLocks noChangeArrowheads="1"/>
              </p:cNvSpPr>
              <p:nvPr/>
            </p:nvSpPr>
            <p:spPr bwMode="auto">
              <a:xfrm>
                <a:off x="2604" y="864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246" name="AutoShape 286"/>
              <p:cNvSpPr>
                <a:spLocks noChangeArrowheads="1"/>
              </p:cNvSpPr>
              <p:nvPr/>
            </p:nvSpPr>
            <p:spPr bwMode="auto">
              <a:xfrm>
                <a:off x="2850" y="864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41247" name="Group 287"/>
          <p:cNvGrpSpPr>
            <a:grpSpLocks/>
          </p:cNvGrpSpPr>
          <p:nvPr/>
        </p:nvGrpSpPr>
        <p:grpSpPr bwMode="auto">
          <a:xfrm>
            <a:off x="3048000" y="5181600"/>
            <a:ext cx="2667000" cy="381000"/>
            <a:chOff x="3984" y="288"/>
            <a:chExt cx="1680" cy="240"/>
          </a:xfrm>
        </p:grpSpPr>
        <p:sp>
          <p:nvSpPr>
            <p:cNvPr id="41248" name="AutoShape 288"/>
            <p:cNvSpPr>
              <a:spLocks noChangeArrowheads="1"/>
            </p:cNvSpPr>
            <p:nvPr/>
          </p:nvSpPr>
          <p:spPr bwMode="auto">
            <a:xfrm>
              <a:off x="3984" y="28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9" name="AutoShape 289"/>
            <p:cNvSpPr>
              <a:spLocks noChangeArrowheads="1"/>
            </p:cNvSpPr>
            <p:nvPr/>
          </p:nvSpPr>
          <p:spPr bwMode="auto">
            <a:xfrm>
              <a:off x="4224" y="28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250" name="Group 290"/>
            <p:cNvGrpSpPr>
              <a:grpSpLocks/>
            </p:cNvGrpSpPr>
            <p:nvPr/>
          </p:nvGrpSpPr>
          <p:grpSpPr bwMode="auto">
            <a:xfrm>
              <a:off x="4464" y="288"/>
              <a:ext cx="1200" cy="240"/>
              <a:chOff x="2928" y="2976"/>
              <a:chExt cx="1200" cy="240"/>
            </a:xfrm>
          </p:grpSpPr>
          <p:sp>
            <p:nvSpPr>
              <p:cNvPr id="41251" name="AutoShape 291"/>
              <p:cNvSpPr>
                <a:spLocks noChangeArrowheads="1"/>
              </p:cNvSpPr>
              <p:nvPr/>
            </p:nvSpPr>
            <p:spPr bwMode="auto">
              <a:xfrm>
                <a:off x="340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2" name="AutoShape 292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3" name="AutoShape 293"/>
              <p:cNvSpPr>
                <a:spLocks noChangeArrowheads="1"/>
              </p:cNvSpPr>
              <p:nvPr/>
            </p:nvSpPr>
            <p:spPr bwMode="auto">
              <a:xfrm>
                <a:off x="316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4" name="AutoShape 294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5" name="AutoShape 295"/>
              <p:cNvSpPr>
                <a:spLocks noChangeArrowheads="1"/>
              </p:cNvSpPr>
              <p:nvPr/>
            </p:nvSpPr>
            <p:spPr bwMode="auto">
              <a:xfrm>
                <a:off x="388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256" name="Group 296"/>
          <p:cNvGrpSpPr>
            <a:grpSpLocks/>
          </p:cNvGrpSpPr>
          <p:nvPr/>
        </p:nvGrpSpPr>
        <p:grpSpPr bwMode="auto">
          <a:xfrm>
            <a:off x="3429000" y="5562600"/>
            <a:ext cx="2667000" cy="381000"/>
            <a:chOff x="1968" y="1584"/>
            <a:chExt cx="1680" cy="240"/>
          </a:xfrm>
        </p:grpSpPr>
        <p:sp>
          <p:nvSpPr>
            <p:cNvPr id="41257" name="AutoShape 297"/>
            <p:cNvSpPr>
              <a:spLocks noChangeArrowheads="1"/>
            </p:cNvSpPr>
            <p:nvPr/>
          </p:nvSpPr>
          <p:spPr bwMode="auto">
            <a:xfrm>
              <a:off x="3168" y="158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Ấ</a:t>
              </a:r>
            </a:p>
          </p:txBody>
        </p:sp>
        <p:sp>
          <p:nvSpPr>
            <p:cNvPr id="41258" name="AutoShape 298"/>
            <p:cNvSpPr>
              <a:spLocks noChangeArrowheads="1"/>
            </p:cNvSpPr>
            <p:nvPr/>
          </p:nvSpPr>
          <p:spPr bwMode="auto">
            <a:xfrm>
              <a:off x="1968" y="158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  <p:sp>
          <p:nvSpPr>
            <p:cNvPr id="41259" name="AutoShape 299"/>
            <p:cNvSpPr>
              <a:spLocks noChangeArrowheads="1"/>
            </p:cNvSpPr>
            <p:nvPr/>
          </p:nvSpPr>
          <p:spPr bwMode="auto">
            <a:xfrm>
              <a:off x="2208" y="158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Ộ</a:t>
              </a:r>
            </a:p>
          </p:txBody>
        </p:sp>
        <p:sp>
          <p:nvSpPr>
            <p:cNvPr id="41260" name="AutoShape 300"/>
            <p:cNvSpPr>
              <a:spLocks noChangeArrowheads="1"/>
            </p:cNvSpPr>
            <p:nvPr/>
          </p:nvSpPr>
          <p:spPr bwMode="auto">
            <a:xfrm>
              <a:off x="3408" y="158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1261" name="AutoShape 301"/>
            <p:cNvSpPr>
              <a:spLocks noChangeArrowheads="1"/>
            </p:cNvSpPr>
            <p:nvPr/>
          </p:nvSpPr>
          <p:spPr bwMode="auto">
            <a:xfrm>
              <a:off x="2448" y="158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1262" name="AutoShape 302"/>
            <p:cNvSpPr>
              <a:spLocks noChangeArrowheads="1"/>
            </p:cNvSpPr>
            <p:nvPr/>
          </p:nvSpPr>
          <p:spPr bwMode="auto">
            <a:xfrm>
              <a:off x="2688" y="158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1263" name="AutoShape 303"/>
            <p:cNvSpPr>
              <a:spLocks noChangeArrowheads="1"/>
            </p:cNvSpPr>
            <p:nvPr/>
          </p:nvSpPr>
          <p:spPr bwMode="auto">
            <a:xfrm>
              <a:off x="2928" y="1584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sp>
        <p:nvSpPr>
          <p:cNvPr id="41264" name="AutoShape 304"/>
          <p:cNvSpPr>
            <a:spLocks noChangeArrowheads="1"/>
          </p:cNvSpPr>
          <p:nvPr/>
        </p:nvSpPr>
        <p:spPr bwMode="auto">
          <a:xfrm flipV="1">
            <a:off x="6781800" y="2209800"/>
            <a:ext cx="3200400" cy="3429000"/>
          </a:xfrm>
          <a:prstGeom prst="cloudCallout">
            <a:avLst>
              <a:gd name="adj1" fmla="val 24454"/>
              <a:gd name="adj2" fmla="val -19583"/>
            </a:avLst>
          </a:prstGeom>
          <a:gradFill rotWithShape="1">
            <a:gsLst>
              <a:gs pos="0">
                <a:schemeClr val="bg1"/>
              </a:gs>
              <a:gs pos="100000">
                <a:srgbClr val="F1AD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C</a:t>
            </a:r>
            <a:r>
              <a:rPr lang="vi-VN" altLang="en-US" b="1" dirty="0">
                <a:latin typeface="Arial" panose="020B0604020202020204" pitchFamily="34" charset="0"/>
              </a:rPr>
              <a:t>â</a:t>
            </a:r>
            <a:r>
              <a:rPr lang="en-US" altLang="en-US" b="1" dirty="0">
                <a:latin typeface="Arial" panose="020B0604020202020204" pitchFamily="34" charset="0"/>
              </a:rPr>
              <a:t>u 12</a:t>
            </a:r>
            <a:r>
              <a:rPr lang="vi-VN" altLang="en-US" b="1" dirty="0">
                <a:latin typeface="Arial" panose="020B0604020202020204" pitchFamily="34" charset="0"/>
              </a:rPr>
              <a:t>: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Là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hiện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tượng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chấn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động</a:t>
            </a:r>
            <a:r>
              <a:rPr lang="en-US" altLang="en-US" b="1" dirty="0">
                <a:latin typeface="Arial" panose="020B0604020202020204" pitchFamily="34" charset="0"/>
              </a:rPr>
              <a:t> ở </a:t>
            </a:r>
            <a:r>
              <a:rPr lang="en-US" altLang="en-US" b="1" dirty="0" err="1">
                <a:latin typeface="Arial" panose="020B0604020202020204" pitchFamily="34" charset="0"/>
              </a:rPr>
              <a:t>một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bộ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phận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nào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đó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lớp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vỏ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Trái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Đất</a:t>
            </a:r>
            <a:r>
              <a:rPr lang="en-US" altLang="en-US" b="1" dirty="0">
                <a:latin typeface="Arial" panose="020B0604020202020204" pitchFamily="34" charset="0"/>
              </a:rPr>
              <a:t>, do </a:t>
            </a:r>
            <a:r>
              <a:rPr lang="en-US" altLang="en-US" b="1" dirty="0" err="1">
                <a:latin typeface="Arial" panose="020B0604020202020204" pitchFamily="34" charset="0"/>
              </a:rPr>
              <a:t>nội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lực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sinh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ra.</a:t>
            </a:r>
            <a:endParaRPr lang="vi-VN" altLang="en-US" b="1" dirty="0">
              <a:latin typeface="Arial" panose="020B0604020202020204" pitchFamily="34" charset="0"/>
            </a:endParaRPr>
          </a:p>
        </p:txBody>
      </p:sp>
      <p:grpSp>
        <p:nvGrpSpPr>
          <p:cNvPr id="41265" name="Group 305"/>
          <p:cNvGrpSpPr>
            <a:grpSpLocks/>
          </p:cNvGrpSpPr>
          <p:nvPr/>
        </p:nvGrpSpPr>
        <p:grpSpPr bwMode="auto">
          <a:xfrm>
            <a:off x="3429000" y="5562600"/>
            <a:ext cx="2667000" cy="381000"/>
            <a:chOff x="3792" y="528"/>
            <a:chExt cx="1680" cy="240"/>
          </a:xfrm>
        </p:grpSpPr>
        <p:sp>
          <p:nvSpPr>
            <p:cNvPr id="41266" name="AutoShape 306"/>
            <p:cNvSpPr>
              <a:spLocks noChangeArrowheads="1"/>
            </p:cNvSpPr>
            <p:nvPr/>
          </p:nvSpPr>
          <p:spPr bwMode="auto">
            <a:xfrm>
              <a:off x="4992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267" name="AutoShape 307"/>
            <p:cNvSpPr>
              <a:spLocks noChangeArrowheads="1"/>
            </p:cNvSpPr>
            <p:nvPr/>
          </p:nvSpPr>
          <p:spPr bwMode="auto">
            <a:xfrm>
              <a:off x="5232" y="528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41268" name="Group 308"/>
            <p:cNvGrpSpPr>
              <a:grpSpLocks/>
            </p:cNvGrpSpPr>
            <p:nvPr/>
          </p:nvGrpSpPr>
          <p:grpSpPr bwMode="auto">
            <a:xfrm>
              <a:off x="3792" y="528"/>
              <a:ext cx="1218" cy="240"/>
              <a:chOff x="1872" y="864"/>
              <a:chExt cx="1218" cy="240"/>
            </a:xfrm>
          </p:grpSpPr>
          <p:sp>
            <p:nvSpPr>
              <p:cNvPr id="41269" name="AutoShape 309"/>
              <p:cNvSpPr>
                <a:spLocks noChangeArrowheads="1"/>
              </p:cNvSpPr>
              <p:nvPr/>
            </p:nvSpPr>
            <p:spPr bwMode="auto">
              <a:xfrm>
                <a:off x="1872" y="864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270" name="AutoShape 310"/>
              <p:cNvSpPr>
                <a:spLocks noChangeArrowheads="1"/>
              </p:cNvSpPr>
              <p:nvPr/>
            </p:nvSpPr>
            <p:spPr bwMode="auto">
              <a:xfrm>
                <a:off x="2121" y="864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271" name="AutoShape 311"/>
              <p:cNvSpPr>
                <a:spLocks noChangeArrowheads="1"/>
              </p:cNvSpPr>
              <p:nvPr/>
            </p:nvSpPr>
            <p:spPr bwMode="auto">
              <a:xfrm>
                <a:off x="2364" y="864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272" name="AutoShape 312"/>
              <p:cNvSpPr>
                <a:spLocks noChangeArrowheads="1"/>
              </p:cNvSpPr>
              <p:nvPr/>
            </p:nvSpPr>
            <p:spPr bwMode="auto">
              <a:xfrm>
                <a:off x="2604" y="864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1273" name="AutoShape 313"/>
              <p:cNvSpPr>
                <a:spLocks noChangeArrowheads="1"/>
              </p:cNvSpPr>
              <p:nvPr/>
            </p:nvSpPr>
            <p:spPr bwMode="auto">
              <a:xfrm>
                <a:off x="2850" y="864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16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41274" name="Group 314"/>
          <p:cNvGrpSpPr>
            <a:grpSpLocks/>
          </p:cNvGrpSpPr>
          <p:nvPr/>
        </p:nvGrpSpPr>
        <p:grpSpPr bwMode="auto">
          <a:xfrm>
            <a:off x="3429000" y="5562600"/>
            <a:ext cx="2667000" cy="381000"/>
            <a:chOff x="3984" y="288"/>
            <a:chExt cx="1680" cy="240"/>
          </a:xfrm>
        </p:grpSpPr>
        <p:sp>
          <p:nvSpPr>
            <p:cNvPr id="41275" name="AutoShape 315"/>
            <p:cNvSpPr>
              <a:spLocks noChangeArrowheads="1"/>
            </p:cNvSpPr>
            <p:nvPr/>
          </p:nvSpPr>
          <p:spPr bwMode="auto">
            <a:xfrm>
              <a:off x="3984" y="28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6" name="AutoShape 316"/>
            <p:cNvSpPr>
              <a:spLocks noChangeArrowheads="1"/>
            </p:cNvSpPr>
            <p:nvPr/>
          </p:nvSpPr>
          <p:spPr bwMode="auto">
            <a:xfrm>
              <a:off x="4224" y="288"/>
              <a:ext cx="240" cy="24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277" name="Group 317"/>
            <p:cNvGrpSpPr>
              <a:grpSpLocks/>
            </p:cNvGrpSpPr>
            <p:nvPr/>
          </p:nvGrpSpPr>
          <p:grpSpPr bwMode="auto">
            <a:xfrm>
              <a:off x="4464" y="288"/>
              <a:ext cx="1200" cy="240"/>
              <a:chOff x="2928" y="2976"/>
              <a:chExt cx="1200" cy="240"/>
            </a:xfrm>
          </p:grpSpPr>
          <p:sp>
            <p:nvSpPr>
              <p:cNvPr id="41278" name="AutoShape 318"/>
              <p:cNvSpPr>
                <a:spLocks noChangeArrowheads="1"/>
              </p:cNvSpPr>
              <p:nvPr/>
            </p:nvSpPr>
            <p:spPr bwMode="auto">
              <a:xfrm>
                <a:off x="340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9" name="AutoShape 319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0" name="AutoShape 320"/>
              <p:cNvSpPr>
                <a:spLocks noChangeArrowheads="1"/>
              </p:cNvSpPr>
              <p:nvPr/>
            </p:nvSpPr>
            <p:spPr bwMode="auto">
              <a:xfrm>
                <a:off x="316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1" name="AutoShape 321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2" name="AutoShape 322"/>
              <p:cNvSpPr>
                <a:spLocks noChangeArrowheads="1"/>
              </p:cNvSpPr>
              <p:nvPr/>
            </p:nvSpPr>
            <p:spPr bwMode="auto">
              <a:xfrm>
                <a:off x="3888" y="2976"/>
                <a:ext cx="240" cy="24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283" name="Group 323"/>
          <p:cNvGrpSpPr>
            <a:grpSpLocks/>
          </p:cNvGrpSpPr>
          <p:nvPr/>
        </p:nvGrpSpPr>
        <p:grpSpPr bwMode="auto">
          <a:xfrm>
            <a:off x="5257800" y="6096000"/>
            <a:ext cx="4572000" cy="381000"/>
            <a:chOff x="2640" y="3840"/>
            <a:chExt cx="2880" cy="240"/>
          </a:xfrm>
        </p:grpSpPr>
        <p:sp>
          <p:nvSpPr>
            <p:cNvPr id="41284" name="AutoShape 324"/>
            <p:cNvSpPr>
              <a:spLocks noChangeArrowheads="1"/>
            </p:cNvSpPr>
            <p:nvPr/>
          </p:nvSpPr>
          <p:spPr bwMode="auto">
            <a:xfrm>
              <a:off x="3600" y="3840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Ệ</a:t>
              </a:r>
            </a:p>
          </p:txBody>
        </p:sp>
        <p:sp>
          <p:nvSpPr>
            <p:cNvPr id="41285" name="AutoShape 325"/>
            <p:cNvSpPr>
              <a:spLocks noChangeArrowheads="1"/>
            </p:cNvSpPr>
            <p:nvPr/>
          </p:nvSpPr>
          <p:spPr bwMode="auto">
            <a:xfrm>
              <a:off x="2640" y="3840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41286" name="AutoShape 326"/>
            <p:cNvSpPr>
              <a:spLocks noChangeArrowheads="1"/>
            </p:cNvSpPr>
            <p:nvPr/>
          </p:nvSpPr>
          <p:spPr bwMode="auto">
            <a:xfrm>
              <a:off x="3360" y="3840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41287" name="AutoShape 327"/>
            <p:cNvSpPr>
              <a:spLocks noChangeArrowheads="1"/>
            </p:cNvSpPr>
            <p:nvPr/>
          </p:nvSpPr>
          <p:spPr bwMode="auto">
            <a:xfrm>
              <a:off x="3120" y="3840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41288" name="AutoShape 328"/>
            <p:cNvSpPr>
              <a:spLocks noChangeArrowheads="1"/>
            </p:cNvSpPr>
            <p:nvPr/>
          </p:nvSpPr>
          <p:spPr bwMode="auto">
            <a:xfrm>
              <a:off x="2880" y="3840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Ả</a:t>
              </a:r>
            </a:p>
          </p:txBody>
        </p:sp>
        <p:sp>
          <p:nvSpPr>
            <p:cNvPr id="41289" name="AutoShape 329"/>
            <p:cNvSpPr>
              <a:spLocks noChangeArrowheads="1"/>
            </p:cNvSpPr>
            <p:nvPr/>
          </p:nvSpPr>
          <p:spPr bwMode="auto">
            <a:xfrm>
              <a:off x="4800" y="3840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Đ</a:t>
              </a:r>
            </a:p>
          </p:txBody>
        </p:sp>
        <p:sp>
          <p:nvSpPr>
            <p:cNvPr id="41290" name="AutoShape 330"/>
            <p:cNvSpPr>
              <a:spLocks noChangeArrowheads="1"/>
            </p:cNvSpPr>
            <p:nvPr/>
          </p:nvSpPr>
          <p:spPr bwMode="auto">
            <a:xfrm>
              <a:off x="3840" y="3840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1291" name="AutoShape 331"/>
            <p:cNvSpPr>
              <a:spLocks noChangeArrowheads="1"/>
            </p:cNvSpPr>
            <p:nvPr/>
          </p:nvSpPr>
          <p:spPr bwMode="auto">
            <a:xfrm>
              <a:off x="4560" y="3840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41292" name="AutoShape 332"/>
            <p:cNvSpPr>
              <a:spLocks noChangeArrowheads="1"/>
            </p:cNvSpPr>
            <p:nvPr/>
          </p:nvSpPr>
          <p:spPr bwMode="auto">
            <a:xfrm>
              <a:off x="4320" y="3840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Á</a:t>
              </a:r>
            </a:p>
          </p:txBody>
        </p:sp>
        <p:sp>
          <p:nvSpPr>
            <p:cNvPr id="41293" name="AutoShape 333"/>
            <p:cNvSpPr>
              <a:spLocks noChangeArrowheads="1"/>
            </p:cNvSpPr>
            <p:nvPr/>
          </p:nvSpPr>
          <p:spPr bwMode="auto">
            <a:xfrm>
              <a:off x="4080" y="3840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41294" name="AutoShape 334"/>
            <p:cNvSpPr>
              <a:spLocks noChangeArrowheads="1"/>
            </p:cNvSpPr>
            <p:nvPr/>
          </p:nvSpPr>
          <p:spPr bwMode="auto">
            <a:xfrm>
              <a:off x="5280" y="3840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1295" name="AutoShape 335"/>
            <p:cNvSpPr>
              <a:spLocks noChangeArrowheads="1"/>
            </p:cNvSpPr>
            <p:nvPr/>
          </p:nvSpPr>
          <p:spPr bwMode="auto">
            <a:xfrm>
              <a:off x="5040" y="3840"/>
              <a:ext cx="240" cy="240"/>
            </a:xfrm>
            <a:prstGeom prst="bevel">
              <a:avLst>
                <a:gd name="adj" fmla="val 12500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667703"/>
      </p:ext>
    </p:extLst>
  </p:cSld>
  <p:clrMapOvr>
    <a:masterClrMapping/>
  </p:clrMapOvr>
  <p:transition>
    <p:blinds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1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0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4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500"/>
                                        <p:tgtEl>
                                          <p:spTgt spid="4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1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500"/>
                                        <p:tgtEl>
                                          <p:spTgt spid="4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4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1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41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4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5" dur="500"/>
                                        <p:tgtEl>
                                          <p:spTgt spid="41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0" dur="500"/>
                                        <p:tgtEl>
                                          <p:spTgt spid="41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1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41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4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4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500"/>
                                        <p:tgtEl>
                                          <p:spTgt spid="41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1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 nodeType="clickPar">
                      <p:stCondLst>
                        <p:cond delay="0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41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4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3" dur="500"/>
                                        <p:tgtEl>
                                          <p:spTgt spid="41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8" dur="500"/>
                                        <p:tgtEl>
                                          <p:spTgt spid="41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1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4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8" dur="500"/>
                                        <p:tgtEl>
                                          <p:spTgt spid="4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2" dur="500"/>
                                        <p:tgtEl>
                                          <p:spTgt spid="41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7" dur="500"/>
                                        <p:tgtEl>
                                          <p:spTgt spid="4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41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41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7" dur="500"/>
                                        <p:tgtEl>
                                          <p:spTgt spid="4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31" dur="500"/>
                                        <p:tgtEl>
                                          <p:spTgt spid="41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4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4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10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41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7" dur="500"/>
                                        <p:tgtEl>
                                          <p:spTgt spid="4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1" dur="2000"/>
                                        <p:tgtEl>
                                          <p:spTgt spid="41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4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4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1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1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500"/>
                                        <p:tgtEl>
                                          <p:spTgt spid="4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8" dur="500"/>
                                        <p:tgtEl>
                                          <p:spTgt spid="4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92" dur="500"/>
                                        <p:tgtEl>
                                          <p:spTgt spid="41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4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4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41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 nodeType="clickPar">
                      <p:stCondLst>
                        <p:cond delay="0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41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8" dur="500"/>
                                        <p:tgtEl>
                                          <p:spTgt spid="4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2" dur="500"/>
                                        <p:tgtEl>
                                          <p:spTgt spid="41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4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4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8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1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 nodeType="clickPar">
                      <p:stCondLst>
                        <p:cond delay="0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4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 nodeType="clickPar">
                      <p:stCondLst>
                        <p:cond delay="indefinite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8" dur="500"/>
                                        <p:tgtEl>
                                          <p:spTgt spid="4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 nodeType="clickPar">
                      <p:stCondLst>
                        <p:cond delay="indefinite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2" dur="500"/>
                                        <p:tgtEl>
                                          <p:spTgt spid="4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 nodeType="clickPar">
                      <p:stCondLst>
                        <p:cond delay="indefinite"/>
                      </p:stCondLst>
                      <p:childTnLst>
                        <p:par>
                          <p:cTn id="3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7" dur="500"/>
                                        <p:tgtEl>
                                          <p:spTgt spid="4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/>
                                        <p:tgtEl>
                                          <p:spTgt spid="4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9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4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 nodeType="clickPar">
                      <p:stCondLst>
                        <p:cond delay="0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3" dur="500"/>
                                        <p:tgtEl>
                                          <p:spTgt spid="4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2"/>
                  </p:tgtEl>
                </p:cond>
              </p:nextCondLst>
            </p:seq>
          </p:childTnLst>
        </p:cTn>
      </p:par>
    </p:tnLst>
    <p:bldLst>
      <p:bldP spid="40981" grpId="0" animBg="1"/>
      <p:bldP spid="40981" grpId="1" animBg="1"/>
      <p:bldP spid="40989" grpId="0" animBg="1"/>
      <p:bldP spid="40990" grpId="0" animBg="1"/>
      <p:bldP spid="40991" grpId="0" animBg="1"/>
      <p:bldP spid="40992" grpId="0" animBg="1"/>
      <p:bldP spid="40993" grpId="0" animBg="1"/>
      <p:bldP spid="40994" grpId="0" animBg="1"/>
      <p:bldP spid="40995" grpId="0" animBg="1"/>
      <p:bldP spid="40996" grpId="0" animBg="1"/>
      <p:bldP spid="40997" grpId="0" animBg="1"/>
      <p:bldP spid="40998" grpId="0" animBg="1"/>
      <p:bldP spid="40999" grpId="0" animBg="1"/>
      <p:bldP spid="41000" grpId="0" animBg="1"/>
      <p:bldP spid="41032" grpId="0" animBg="1"/>
      <p:bldP spid="41053" grpId="0" animBg="1"/>
      <p:bldP spid="41053" grpId="1" animBg="1"/>
      <p:bldP spid="41054" grpId="0" animBg="1"/>
      <p:bldP spid="41054" grpId="1" animBg="1"/>
      <p:bldP spid="41087" grpId="0" animBg="1"/>
      <p:bldP spid="41087" grpId="1" animBg="1"/>
      <p:bldP spid="41110" grpId="0" animBg="1"/>
      <p:bldP spid="41110" grpId="1" animBg="1"/>
      <p:bldP spid="41135" grpId="0" animBg="1"/>
      <p:bldP spid="41135" grpId="1" animBg="1"/>
      <p:bldP spid="41143" grpId="0" animBg="1"/>
      <p:bldP spid="41143" grpId="1" animBg="1"/>
      <p:bldP spid="41161" grpId="0" animBg="1"/>
      <p:bldP spid="41161" grpId="1" animBg="1"/>
      <p:bldP spid="41175" grpId="0" animBg="1"/>
      <p:bldP spid="41175" grpId="1" animBg="1"/>
      <p:bldP spid="41228" grpId="0" animBg="1"/>
      <p:bldP spid="41228" grpId="1" animBg="1"/>
      <p:bldP spid="41237" grpId="0" animBg="1"/>
      <p:bldP spid="41237" grpId="1" animBg="1"/>
      <p:bldP spid="41264" grpId="0" animBg="1"/>
      <p:bldP spid="4126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en"/>
          <p:cNvPicPr>
            <a:picLocks noChangeAspect="1" noChangeArrowheads="1"/>
          </p:cNvPicPr>
          <p:nvPr/>
        </p:nvPicPr>
        <p:blipFill>
          <a:blip r:embed="rId2"/>
          <a:srcRect r="22667" b="22667"/>
          <a:stretch>
            <a:fillRect/>
          </a:stretch>
        </p:blipFill>
        <p:spPr bwMode="auto">
          <a:xfrm>
            <a:off x="1524000" y="-423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600200" y="5156200"/>
            <a:ext cx="8839200" cy="15240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chemeClr val="bg1"/>
              </a:solidFill>
            </a:endParaRPr>
          </a:p>
        </p:txBody>
      </p:sp>
      <p:sp>
        <p:nvSpPr>
          <p:cNvPr id="15364" name="WordArt 3"/>
          <p:cNvSpPr>
            <a:spLocks noChangeArrowheads="1" noChangeShapeType="1" noTextEdit="1"/>
          </p:cNvSpPr>
          <p:nvPr/>
        </p:nvSpPr>
        <p:spPr bwMode="auto">
          <a:xfrm>
            <a:off x="3886200" y="177802"/>
            <a:ext cx="4648200" cy="563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ahoma"/>
                <a:cs typeface="Tahoma"/>
              </a:rPr>
              <a:t>TRÒ CHƠI Ô CHỮ</a:t>
            </a:r>
            <a:endParaRPr lang="en-US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solidFill>
                <a:srgbClr val="0000FF"/>
              </a:solidFill>
              <a:latin typeface="Tahoma"/>
              <a:cs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3588" y="1151468"/>
            <a:ext cx="457200" cy="4508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3588" y="1602319"/>
            <a:ext cx="457200" cy="4508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33588" y="2053168"/>
            <a:ext cx="457200" cy="4487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33588" y="2501901"/>
            <a:ext cx="457200" cy="4508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3588" y="2956986"/>
            <a:ext cx="457200" cy="4508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33588" y="3407834"/>
            <a:ext cx="457200" cy="4508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33590" y="4061885"/>
            <a:ext cx="587375" cy="4995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TK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513263" y="1077384"/>
          <a:ext cx="3200400" cy="457200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230563" y="1559984"/>
          <a:ext cx="7040562" cy="457200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Đ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Ô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886202" y="2053167"/>
          <a:ext cx="4479925" cy="457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Í</a:t>
                      </a: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Đ</a:t>
                      </a: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Ạ</a:t>
                      </a: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527552" y="2531533"/>
          <a:ext cx="3840163" cy="457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Ù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44850" y="2971800"/>
          <a:ext cx="5759450" cy="457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Ệ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Ứ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Ơ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230563" y="3460751"/>
          <a:ext cx="51212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X</a:t>
                      </a:r>
                      <a:endParaRPr lang="en-US" sz="1900" dirty="0"/>
                    </a:p>
                  </a:txBody>
                  <a:tcPr marL="91451" marR="9145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U</a:t>
                      </a:r>
                      <a:endParaRPr lang="en-US" sz="1900" dirty="0"/>
                    </a:p>
                  </a:txBody>
                  <a:tcPr marL="91451" marR="9145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Â</a:t>
                      </a:r>
                      <a:endParaRPr lang="en-US" sz="1900" dirty="0"/>
                    </a:p>
                  </a:txBody>
                  <a:tcPr marL="91451" marR="9145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N</a:t>
                      </a:r>
                      <a:endParaRPr lang="en-US" sz="1900" dirty="0"/>
                    </a:p>
                  </a:txBody>
                  <a:tcPr marL="91451" marR="9145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P</a:t>
                      </a:r>
                      <a:endParaRPr lang="en-US" sz="1900" dirty="0"/>
                    </a:p>
                  </a:txBody>
                  <a:tcPr marL="91451" marR="9145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FF00"/>
                          </a:solidFill>
                        </a:rPr>
                        <a:t>H</a:t>
                      </a:r>
                      <a:endParaRPr lang="en-US" sz="1900" dirty="0">
                        <a:solidFill>
                          <a:srgbClr val="FFFF00"/>
                        </a:solidFill>
                      </a:endParaRPr>
                    </a:p>
                  </a:txBody>
                  <a:tcPr marL="91451" marR="9145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Â</a:t>
                      </a:r>
                      <a:endParaRPr lang="en-US" sz="1900" dirty="0"/>
                    </a:p>
                  </a:txBody>
                  <a:tcPr marL="91451" marR="9145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N</a:t>
                      </a:r>
                      <a:endParaRPr lang="en-US" sz="1900" dirty="0"/>
                    </a:p>
                  </a:txBody>
                  <a:tcPr marL="91451" marR="91451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290888" y="4083052"/>
          <a:ext cx="6584950" cy="550333"/>
        </p:xfrm>
        <a:graphic>
          <a:graphicData uri="http://schemas.openxmlformats.org/drawingml/2006/table">
            <a:tbl>
              <a:tblPr/>
              <a:tblGrid>
                <a:gridCol w="82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0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91458" marR="91458" marT="45861" marB="458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Ị</a:t>
                      </a:r>
                    </a:p>
                  </a:txBody>
                  <a:tcPr marL="91458" marR="91458" marT="45861" marB="458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91458" marR="91458" marT="45861" marB="458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91458" marR="91458" marT="45861" marB="458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91458" marR="91458" marT="45861" marB="458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91458" marR="91458" marT="45861" marB="458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Ế</a:t>
                      </a:r>
                    </a:p>
                  </a:txBody>
                  <a:tcPr marL="91458" marR="91458" marT="45861" marB="458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91458" marR="91458" marT="45861" marB="458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4529138" y="1092200"/>
          <a:ext cx="3200400" cy="457200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246438" y="1574800"/>
          <a:ext cx="7040562" cy="457200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902077" y="2067984"/>
          <a:ext cx="4479925" cy="457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543427" y="2548467"/>
          <a:ext cx="3840163" cy="457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260725" y="2986617"/>
          <a:ext cx="5759450" cy="457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3246440" y="3477684"/>
          <a:ext cx="5121275" cy="457200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3241675" y="4099986"/>
          <a:ext cx="6584950" cy="548217"/>
        </p:xfrm>
        <a:graphic>
          <a:graphicData uri="http://schemas.openxmlformats.org/drawingml/2006/table">
            <a:tbl>
              <a:tblPr/>
              <a:tblGrid>
                <a:gridCol w="82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835150" y="5541435"/>
            <a:ext cx="868045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79388">
              <a:lnSpc>
                <a:spcPct val="115000"/>
              </a:lnSpc>
              <a:defRPr/>
            </a:pPr>
            <a:r>
              <a:rPr lang="vi-VN" sz="2400">
                <a:solidFill>
                  <a:schemeClr val="bg1"/>
                </a:solidFill>
                <a:latin typeface="+mj-lt"/>
                <a:cs typeface="Times New Roman" pitchFamily="18" charset="0"/>
              </a:rPr>
              <a:t>- Ô số 1: có 5 chữ cái - Tên của ngày 22/6 ở nửa cầu Bắc</a:t>
            </a:r>
            <a:r>
              <a:rPr lang="en-US" sz="240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835152" y="5331885"/>
            <a:ext cx="837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- Ô số 2: có 11 chữ cái - Hướng chuyển động của Trái Đất quanh Mặt Trời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835152" y="5331885"/>
            <a:ext cx="837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-  Ô số 3: có 7 chữ cái - Đây là khu vực nhận được tia vuông góc và ngày 21/3 và 23/9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835152" y="5331885"/>
            <a:ext cx="837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-  Ô số 4: có 6 chữ cái - Khi nửa cầu Bắc là mùa xuân thì ở nửa cầu Nam là mùa này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835152" y="5331885"/>
            <a:ext cx="837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- Ô số 5: có 9 chữ cái - Do Trái Đất tự quay quanh trục nên các vật chuyển động trên bề mặt Trái Đất bị hiện tượng này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835152" y="5577419"/>
            <a:ext cx="837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- Ô số 6: có 8 chữ cái - Tên của ngày 23/9 ở nửa cầu Nam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835152" y="5257801"/>
            <a:ext cx="837247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79388">
              <a:lnSpc>
                <a:spcPct val="115000"/>
              </a:lnSpc>
            </a:pPr>
            <a:r>
              <a:rPr lang="en-US" sz="2400">
                <a:solidFill>
                  <a:schemeClr val="bg1"/>
                </a:solidFill>
                <a:cs typeface="Times New Roman" pitchFamily="18" charset="0"/>
              </a:rPr>
              <a:t>Từ khóa </a:t>
            </a:r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gồm 8 chữ cái - Tên gọi chuyển động của Trái Đất quanh Mặt Trời.</a:t>
            </a:r>
            <a:endParaRPr lang="en-US" sz="240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7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2" name="Picture 210" descr="Các hành tinh trong H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2319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57" name="Group 61"/>
          <p:cNvGraphicFramePr>
            <a:graphicFrameLocks noGrp="1"/>
          </p:cNvGraphicFramePr>
          <p:nvPr>
            <p:ph sz="half" idx="1"/>
          </p:nvPr>
        </p:nvGraphicFramePr>
        <p:xfrm>
          <a:off x="1600200" y="1371600"/>
          <a:ext cx="5257800" cy="2124456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100749065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869866239"/>
                    </a:ext>
                  </a:extLst>
                </a:gridCol>
              </a:tblGrid>
              <a:tr h="136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Vị trí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65818"/>
                  </a:ext>
                </a:extLst>
              </a:tr>
              <a:tr h="298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Hình dạng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161884"/>
                  </a:ext>
                </a:extLst>
              </a:tr>
              <a:tr h="298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Kích thước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534446"/>
                  </a:ext>
                </a:extLst>
              </a:tr>
            </a:tbl>
          </a:graphicData>
        </a:graphic>
      </p:graphicFrame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2438400" y="2209800"/>
            <a:ext cx="419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chemeClr val="tx2"/>
                </a:solidFill>
              </a:rPr>
              <a:t>Trái Đất có dạng ………………</a:t>
            </a:r>
          </a:p>
        </p:txBody>
      </p:sp>
      <p:sp>
        <p:nvSpPr>
          <p:cNvPr id="4129" name="Text Box 52"/>
          <p:cNvSpPr txBox="1">
            <a:spLocks noChangeArrowheads="1"/>
          </p:cNvSpPr>
          <p:nvPr/>
        </p:nvSpPr>
        <p:spPr bwMode="auto">
          <a:xfrm>
            <a:off x="2895600" y="30163"/>
            <a:ext cx="586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ÔN TẬP HỌC KÌ I</a:t>
            </a:r>
          </a:p>
        </p:txBody>
      </p:sp>
      <p:sp>
        <p:nvSpPr>
          <p:cNvPr id="4130" name="Text Box 53"/>
          <p:cNvSpPr txBox="1">
            <a:spLocks noChangeArrowheads="1"/>
          </p:cNvSpPr>
          <p:nvPr/>
        </p:nvSpPr>
        <p:spPr bwMode="auto">
          <a:xfrm>
            <a:off x="1524000" y="533400"/>
            <a:ext cx="541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>
                <a:solidFill>
                  <a:schemeClr val="tx2"/>
                </a:solidFill>
              </a:rPr>
              <a:t>I. TRÁI ĐẤT.</a:t>
            </a:r>
          </a:p>
        </p:txBody>
      </p:sp>
      <p:sp>
        <p:nvSpPr>
          <p:cNvPr id="13367" name="AutoShape 55"/>
          <p:cNvSpPr>
            <a:spLocks noChangeArrowheads="1"/>
          </p:cNvSpPr>
          <p:nvPr/>
        </p:nvSpPr>
        <p:spPr bwMode="auto">
          <a:xfrm>
            <a:off x="7086600" y="1087439"/>
            <a:ext cx="3581400" cy="2951619"/>
          </a:xfrm>
          <a:prstGeom prst="cloudCallout">
            <a:avLst>
              <a:gd name="adj1" fmla="val -52968"/>
              <a:gd name="adj2" fmla="val 41167"/>
            </a:avLst>
          </a:prstGeom>
          <a:solidFill>
            <a:srgbClr val="FFFF99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</a:rPr>
              <a:t>Bài tập: Tìm các từ, cụm từ thích hợp điền vào chỗ … sao cho đúng.</a:t>
            </a:r>
          </a:p>
        </p:txBody>
      </p:sp>
      <p:sp>
        <p:nvSpPr>
          <p:cNvPr id="4132" name="Text Box 61"/>
          <p:cNvSpPr txBox="1">
            <a:spLocks noChangeArrowheads="1"/>
          </p:cNvSpPr>
          <p:nvPr/>
        </p:nvSpPr>
        <p:spPr bwMode="auto">
          <a:xfrm>
            <a:off x="1485900" y="787400"/>
            <a:ext cx="891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i="1" dirty="0">
                <a:solidFill>
                  <a:schemeClr val="tx2"/>
                </a:solidFill>
              </a:rPr>
              <a:t>1. </a:t>
            </a:r>
            <a:r>
              <a:rPr lang="en-US" altLang="en-US" sz="2200" b="1" i="1" dirty="0" err="1">
                <a:solidFill>
                  <a:schemeClr val="tx2"/>
                </a:solidFill>
              </a:rPr>
              <a:t>Vị</a:t>
            </a:r>
            <a:r>
              <a:rPr lang="en-US" altLang="en-US" sz="2200" b="1" i="1" dirty="0">
                <a:solidFill>
                  <a:schemeClr val="tx2"/>
                </a:solidFill>
              </a:rPr>
              <a:t> </a:t>
            </a:r>
            <a:r>
              <a:rPr lang="en-US" altLang="en-US" sz="2200" b="1" i="1" dirty="0" err="1">
                <a:solidFill>
                  <a:schemeClr val="tx2"/>
                </a:solidFill>
              </a:rPr>
              <a:t>trí</a:t>
            </a:r>
            <a:r>
              <a:rPr lang="en-US" altLang="en-US" sz="2200" b="1" i="1" dirty="0">
                <a:solidFill>
                  <a:schemeClr val="tx2"/>
                </a:solidFill>
              </a:rPr>
              <a:t>, </a:t>
            </a:r>
            <a:r>
              <a:rPr lang="en-US" altLang="en-US" sz="2200" b="1" i="1" dirty="0" err="1">
                <a:solidFill>
                  <a:schemeClr val="tx2"/>
                </a:solidFill>
              </a:rPr>
              <a:t>hình</a:t>
            </a:r>
            <a:r>
              <a:rPr lang="en-US" altLang="en-US" sz="2200" b="1" i="1" dirty="0">
                <a:solidFill>
                  <a:schemeClr val="tx2"/>
                </a:solidFill>
              </a:rPr>
              <a:t> </a:t>
            </a:r>
            <a:r>
              <a:rPr lang="en-US" altLang="en-US" sz="2200" b="1" i="1" dirty="0" err="1">
                <a:solidFill>
                  <a:schemeClr val="tx2"/>
                </a:solidFill>
              </a:rPr>
              <a:t>dạng</a:t>
            </a:r>
            <a:r>
              <a:rPr lang="en-US" altLang="en-US" sz="2200" b="1" i="1" dirty="0">
                <a:solidFill>
                  <a:schemeClr val="tx2"/>
                </a:solidFill>
              </a:rPr>
              <a:t>, </a:t>
            </a:r>
            <a:r>
              <a:rPr lang="en-US" altLang="en-US" sz="2200" b="1" i="1" dirty="0" err="1">
                <a:solidFill>
                  <a:schemeClr val="tx2"/>
                </a:solidFill>
              </a:rPr>
              <a:t>kích</a:t>
            </a:r>
            <a:r>
              <a:rPr lang="en-US" altLang="en-US" sz="2200" b="1" i="1" dirty="0">
                <a:solidFill>
                  <a:schemeClr val="tx2"/>
                </a:solidFill>
              </a:rPr>
              <a:t> </a:t>
            </a:r>
            <a:r>
              <a:rPr lang="en-US" altLang="en-US" sz="2200" b="1" i="1" dirty="0" err="1">
                <a:solidFill>
                  <a:schemeClr val="tx2"/>
                </a:solidFill>
              </a:rPr>
              <a:t>thước</a:t>
            </a:r>
            <a:r>
              <a:rPr lang="en-US" altLang="en-US" sz="2200" b="1" i="1" dirty="0">
                <a:solidFill>
                  <a:schemeClr val="tx2"/>
                </a:solidFill>
              </a:rPr>
              <a:t> </a:t>
            </a:r>
            <a:r>
              <a:rPr lang="en-US" altLang="en-US" sz="2200" b="1" i="1" dirty="0" err="1">
                <a:solidFill>
                  <a:schemeClr val="tx2"/>
                </a:solidFill>
              </a:rPr>
              <a:t>của</a:t>
            </a:r>
            <a:r>
              <a:rPr lang="en-US" altLang="en-US" sz="2200" b="1" i="1" dirty="0">
                <a:solidFill>
                  <a:schemeClr val="tx2"/>
                </a:solidFill>
              </a:rPr>
              <a:t> </a:t>
            </a:r>
            <a:r>
              <a:rPr lang="en-US" altLang="en-US" sz="2200" b="1" i="1" dirty="0" err="1">
                <a:solidFill>
                  <a:schemeClr val="tx2"/>
                </a:solidFill>
              </a:rPr>
              <a:t>Trái</a:t>
            </a:r>
            <a:r>
              <a:rPr lang="en-US" altLang="en-US" sz="2200" b="1" i="1" dirty="0">
                <a:solidFill>
                  <a:schemeClr val="tx2"/>
                </a:solidFill>
              </a:rPr>
              <a:t> </a:t>
            </a:r>
            <a:r>
              <a:rPr lang="en-US" altLang="en-US" sz="2200" b="1" i="1" dirty="0" err="1" smtClean="0">
                <a:solidFill>
                  <a:schemeClr val="tx2"/>
                </a:solidFill>
              </a:rPr>
              <a:t>Đất</a:t>
            </a:r>
            <a:r>
              <a:rPr lang="en-US" altLang="en-US" sz="2200" b="1" i="1" dirty="0" smtClean="0">
                <a:solidFill>
                  <a:schemeClr val="tx2"/>
                </a:solidFill>
              </a:rPr>
              <a:t>.</a:t>
            </a:r>
            <a:endParaRPr lang="en-US" altLang="en-US" sz="2200" b="1" i="1" dirty="0">
              <a:solidFill>
                <a:schemeClr val="tx2"/>
              </a:solidFill>
            </a:endParaRPr>
          </a:p>
        </p:txBody>
      </p:sp>
      <p:sp>
        <p:nvSpPr>
          <p:cNvPr id="13407" name="Text Box 95"/>
          <p:cNvSpPr txBox="1">
            <a:spLocks noChangeArrowheads="1"/>
          </p:cNvSpPr>
          <p:nvPr/>
        </p:nvSpPr>
        <p:spPr bwMode="auto">
          <a:xfrm>
            <a:off x="2438400" y="13716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>
                <a:solidFill>
                  <a:schemeClr val="tx2"/>
                </a:solidFill>
              </a:rPr>
              <a:t>Trái Đất nằm ở vị trí ... …….trong hệ Mặt Trời (tính từ Mặt Trời trở ra)</a:t>
            </a:r>
          </a:p>
        </p:txBody>
      </p:sp>
      <p:sp>
        <p:nvSpPr>
          <p:cNvPr id="13413" name="Text Box 101"/>
          <p:cNvSpPr txBox="1">
            <a:spLocks noChangeArrowheads="1"/>
          </p:cNvSpPr>
          <p:nvPr/>
        </p:nvSpPr>
        <p:spPr bwMode="auto">
          <a:xfrm>
            <a:off x="2438400" y="2895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Trái Đất có kích thước rất ….……</a:t>
            </a:r>
          </a:p>
        </p:txBody>
      </p:sp>
      <p:sp>
        <p:nvSpPr>
          <p:cNvPr id="13506" name="Text Box 194"/>
          <p:cNvSpPr txBox="1">
            <a:spLocks noChangeArrowheads="1"/>
          </p:cNvSpPr>
          <p:nvPr/>
        </p:nvSpPr>
        <p:spPr bwMode="auto">
          <a:xfrm>
            <a:off x="4953000" y="1371600"/>
            <a:ext cx="1143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FF0000"/>
                </a:solidFill>
                <a:latin typeface=".VnTime" panose="020B7200000000000000" pitchFamily="34" charset="0"/>
              </a:rPr>
              <a:t>thø 3</a:t>
            </a:r>
          </a:p>
        </p:txBody>
      </p:sp>
      <p:pic>
        <p:nvPicPr>
          <p:cNvPr id="13507" name="Picture 195" descr="Earth-16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430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08" name="Text Box 196"/>
          <p:cNvSpPr txBox="1">
            <a:spLocks noChangeArrowheads="1"/>
          </p:cNvSpPr>
          <p:nvPr/>
        </p:nvSpPr>
        <p:spPr bwMode="auto">
          <a:xfrm>
            <a:off x="4724400" y="2209800"/>
            <a:ext cx="1371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FF0000"/>
                </a:solidFill>
                <a:latin typeface=".VnTime" panose="020B7200000000000000" pitchFamily="34" charset="0"/>
              </a:rPr>
              <a:t>h×nh cÇu</a:t>
            </a:r>
          </a:p>
        </p:txBody>
      </p:sp>
      <p:pic>
        <p:nvPicPr>
          <p:cNvPr id="13509" name="Picture 197" descr="TRAI DAT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0" name="Text Box 198"/>
          <p:cNvSpPr txBox="1">
            <a:spLocks noChangeArrowheads="1"/>
          </p:cNvSpPr>
          <p:nvPr/>
        </p:nvSpPr>
        <p:spPr bwMode="auto">
          <a:xfrm>
            <a:off x="5651500" y="2895600"/>
            <a:ext cx="144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FF0000"/>
                </a:solidFill>
                <a:latin typeface=".VnTime" panose="020B7200000000000000" pitchFamily="34" charset="0"/>
              </a:rPr>
              <a:t>réng lín</a:t>
            </a:r>
          </a:p>
        </p:txBody>
      </p:sp>
      <p:pic>
        <p:nvPicPr>
          <p:cNvPr id="13511" name="Picture 199" descr="TRAI DAT 2"/>
          <p:cNvPicPr>
            <a:picLocks noChangeAspect="1" noChangeArrowheads="1"/>
          </p:cNvPicPr>
          <p:nvPr/>
        </p:nvPicPr>
        <p:blipFill>
          <a:blip r:embed="rId5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209675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8" name="Text Box 206"/>
          <p:cNvSpPr txBox="1">
            <a:spLocks noChangeArrowheads="1"/>
          </p:cNvSpPr>
          <p:nvPr/>
        </p:nvSpPr>
        <p:spPr bwMode="auto">
          <a:xfrm>
            <a:off x="8077200" y="5994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baseline="30000" dirty="0" smtClean="0">
                <a:solidFill>
                  <a:srgbClr val="FF0000"/>
                </a:solidFill>
              </a:rPr>
              <a:t> 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4153" name="Line 209"/>
          <p:cNvSpPr>
            <a:spLocks noChangeShapeType="1"/>
          </p:cNvSpPr>
          <p:nvPr/>
        </p:nvSpPr>
        <p:spPr bwMode="auto">
          <a:xfrm>
            <a:off x="1524000" y="5334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5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1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3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1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3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500"/>
                                        <p:tgtEl>
                                          <p:spTgt spid="1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7" grpId="0" autoUpdateAnimBg="0"/>
      <p:bldP spid="13367" grpId="0" animBg="1" autoUpdateAnimBg="0"/>
      <p:bldP spid="13367" grpId="1" animBg="1"/>
      <p:bldP spid="13407" grpId="0" autoUpdateAnimBg="0"/>
      <p:bldP spid="13413" grpId="0" autoUpdateAnimBg="0"/>
      <p:bldP spid="13506" grpId="0" autoUpdateAnimBg="0"/>
      <p:bldP spid="13508" grpId="0" autoUpdateAnimBg="0"/>
      <p:bldP spid="13510" grpId="0" autoUpdateAnimBg="0"/>
      <p:bldP spid="135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SUN_MED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124200"/>
            <a:ext cx="10937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429000" y="6477000"/>
            <a:ext cx="698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 flipV="1">
            <a:off x="66294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14"/>
          <p:cNvSpPr>
            <a:spLocks noChangeShapeType="1"/>
          </p:cNvSpPr>
          <p:nvPr/>
        </p:nvSpPr>
        <p:spPr bwMode="auto">
          <a:xfrm flipH="1">
            <a:off x="3657600" y="3657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15"/>
          <p:cNvSpPr>
            <a:spLocks noChangeShapeType="1"/>
          </p:cNvSpPr>
          <p:nvPr/>
        </p:nvSpPr>
        <p:spPr bwMode="auto">
          <a:xfrm flipV="1">
            <a:off x="6096000" y="1981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16"/>
          <p:cNvSpPr>
            <a:spLocks noChangeShapeType="1"/>
          </p:cNvSpPr>
          <p:nvPr/>
        </p:nvSpPr>
        <p:spPr bwMode="auto">
          <a:xfrm>
            <a:off x="6096000" y="4191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Text Box 17"/>
          <p:cNvSpPr txBox="1">
            <a:spLocks noChangeArrowheads="1"/>
          </p:cNvSpPr>
          <p:nvPr/>
        </p:nvSpPr>
        <p:spPr bwMode="auto">
          <a:xfrm>
            <a:off x="3657601" y="1371600"/>
            <a:ext cx="74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.VnArabiaH" panose="020B7200000000000000" pitchFamily="34" charset="0"/>
            </a:endParaRPr>
          </a:p>
        </p:txBody>
      </p:sp>
      <p:sp>
        <p:nvSpPr>
          <p:cNvPr id="5129" name="Text Box 18"/>
          <p:cNvSpPr txBox="1">
            <a:spLocks noChangeArrowheads="1"/>
          </p:cNvSpPr>
          <p:nvPr/>
        </p:nvSpPr>
        <p:spPr bwMode="auto">
          <a:xfrm rot="19056823">
            <a:off x="4038600" y="22860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FF"/>
                </a:solidFill>
                <a:latin typeface=".VnTime" panose="020B7200000000000000" pitchFamily="34" charset="0"/>
              </a:rPr>
              <a:t>L©p h¹</a:t>
            </a:r>
          </a:p>
        </p:txBody>
      </p:sp>
      <p:sp>
        <p:nvSpPr>
          <p:cNvPr id="5130" name="Text Box 20"/>
          <p:cNvSpPr txBox="1">
            <a:spLocks noChangeArrowheads="1"/>
          </p:cNvSpPr>
          <p:nvPr/>
        </p:nvSpPr>
        <p:spPr bwMode="auto">
          <a:xfrm>
            <a:off x="3962400" y="2011364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latin typeface=".VnTime" panose="020B7200000000000000" pitchFamily="34" charset="0"/>
              </a:rPr>
              <a:t>        X</a:t>
            </a:r>
          </a:p>
        </p:txBody>
      </p:sp>
      <p:sp>
        <p:nvSpPr>
          <p:cNvPr id="5131" name="Text Box 27"/>
          <p:cNvSpPr txBox="1">
            <a:spLocks noChangeArrowheads="1"/>
          </p:cNvSpPr>
          <p:nvPr/>
        </p:nvSpPr>
        <p:spPr bwMode="auto">
          <a:xfrm>
            <a:off x="3886200" y="48768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>
              <a:latin typeface=".VnTime" panose="020B7200000000000000" pitchFamily="34" charset="0"/>
            </a:endParaRPr>
          </a:p>
        </p:txBody>
      </p:sp>
      <p:sp>
        <p:nvSpPr>
          <p:cNvPr id="5132" name="Text Box 29"/>
          <p:cNvSpPr txBox="1">
            <a:spLocks noChangeArrowheads="1"/>
          </p:cNvSpPr>
          <p:nvPr/>
        </p:nvSpPr>
        <p:spPr bwMode="auto">
          <a:xfrm>
            <a:off x="3397250" y="5105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>
              <a:latin typeface=".VnArabiaH" panose="020B7200000000000000" pitchFamily="34" charset="0"/>
            </a:endParaRPr>
          </a:p>
        </p:txBody>
      </p:sp>
      <p:sp>
        <p:nvSpPr>
          <p:cNvPr id="5133" name="Text Box 30"/>
          <p:cNvSpPr txBox="1">
            <a:spLocks noChangeArrowheads="1"/>
          </p:cNvSpPr>
          <p:nvPr/>
        </p:nvSpPr>
        <p:spPr bwMode="auto">
          <a:xfrm>
            <a:off x="7924800" y="510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5134" name="Text Box 32"/>
          <p:cNvSpPr txBox="1">
            <a:spLocks noChangeArrowheads="1"/>
          </p:cNvSpPr>
          <p:nvPr/>
        </p:nvSpPr>
        <p:spPr bwMode="auto">
          <a:xfrm>
            <a:off x="3657600" y="4953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5135" name="Text Box 34"/>
          <p:cNvSpPr txBox="1">
            <a:spLocks noChangeArrowheads="1"/>
          </p:cNvSpPr>
          <p:nvPr/>
        </p:nvSpPr>
        <p:spPr bwMode="auto">
          <a:xfrm>
            <a:off x="7848600" y="2133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429000" y="6451601"/>
            <a:ext cx="502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.VnTime" panose="020B7200000000000000" pitchFamily="34" charset="0"/>
              </a:rPr>
              <a:t>ChuyÓn ®éng cña Tr¸i §Êt</a:t>
            </a:r>
          </a:p>
        </p:txBody>
      </p:sp>
      <p:sp>
        <p:nvSpPr>
          <p:cNvPr id="5137" name="Oval 19"/>
          <p:cNvSpPr>
            <a:spLocks noChangeArrowheads="1"/>
          </p:cNvSpPr>
          <p:nvPr/>
        </p:nvSpPr>
        <p:spPr bwMode="auto">
          <a:xfrm>
            <a:off x="3200400" y="1752600"/>
            <a:ext cx="5791200" cy="41148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38" name="Text Box 20"/>
          <p:cNvSpPr txBox="1">
            <a:spLocks noChangeArrowheads="1"/>
          </p:cNvSpPr>
          <p:nvPr/>
        </p:nvSpPr>
        <p:spPr bwMode="auto">
          <a:xfrm>
            <a:off x="5791200" y="1676401"/>
            <a:ext cx="685800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500" b="1">
              <a:solidFill>
                <a:srgbClr val="F5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9" name="Text Box 21"/>
          <p:cNvSpPr txBox="1">
            <a:spLocks noChangeArrowheads="1"/>
          </p:cNvSpPr>
          <p:nvPr/>
        </p:nvSpPr>
        <p:spPr bwMode="auto">
          <a:xfrm>
            <a:off x="8763000" y="3429001"/>
            <a:ext cx="457200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500" b="1">
              <a:solidFill>
                <a:srgbClr val="F5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0" name="Text Box 22"/>
          <p:cNvSpPr txBox="1">
            <a:spLocks noChangeArrowheads="1"/>
          </p:cNvSpPr>
          <p:nvPr/>
        </p:nvSpPr>
        <p:spPr bwMode="auto">
          <a:xfrm>
            <a:off x="3048000" y="3489326"/>
            <a:ext cx="304800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500" b="1">
              <a:solidFill>
                <a:srgbClr val="F5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1" name="Text Box 23"/>
          <p:cNvSpPr txBox="1">
            <a:spLocks noChangeArrowheads="1"/>
          </p:cNvSpPr>
          <p:nvPr/>
        </p:nvSpPr>
        <p:spPr bwMode="auto">
          <a:xfrm>
            <a:off x="5943600" y="5715001"/>
            <a:ext cx="533400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500" b="1">
              <a:solidFill>
                <a:srgbClr val="F5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2" name="Line 24"/>
          <p:cNvSpPr>
            <a:spLocks noChangeShapeType="1"/>
          </p:cNvSpPr>
          <p:nvPr/>
        </p:nvSpPr>
        <p:spPr bwMode="auto">
          <a:xfrm flipH="1">
            <a:off x="3276600" y="3429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93801" y="2209801"/>
            <a:ext cx="2303463" cy="2303463"/>
            <a:chOff x="-250" y="1344"/>
            <a:chExt cx="1451" cy="1451"/>
          </a:xfrm>
        </p:grpSpPr>
        <p:sp>
          <p:nvSpPr>
            <p:cNvPr id="5164" name="Line 5"/>
            <p:cNvSpPr>
              <a:spLocks noChangeShapeType="1"/>
            </p:cNvSpPr>
            <p:nvPr/>
          </p:nvSpPr>
          <p:spPr bwMode="auto">
            <a:xfrm flipH="1">
              <a:off x="332" y="1541"/>
              <a:ext cx="272" cy="10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65" name="Picture 6" descr="GLOBE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0" y="1344"/>
              <a:ext cx="1451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44" name="Text Box 19"/>
          <p:cNvSpPr txBox="1">
            <a:spLocks noChangeArrowheads="1"/>
          </p:cNvSpPr>
          <p:nvPr/>
        </p:nvSpPr>
        <p:spPr bwMode="auto">
          <a:xfrm rot="19390532">
            <a:off x="3200400" y="1676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.VnTime" panose="020B7200000000000000" pitchFamily="34" charset="0"/>
              </a:rPr>
              <a:t>Mïa xu©n</a:t>
            </a:r>
          </a:p>
        </p:txBody>
      </p:sp>
      <p:sp>
        <p:nvSpPr>
          <p:cNvPr id="5145" name="Text Box 21"/>
          <p:cNvSpPr txBox="1">
            <a:spLocks noChangeArrowheads="1"/>
          </p:cNvSpPr>
          <p:nvPr/>
        </p:nvSpPr>
        <p:spPr bwMode="auto">
          <a:xfrm rot="1625154">
            <a:off x="3733800" y="4783138"/>
            <a:ext cx="11430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.VnTime" panose="020B7200000000000000" pitchFamily="34" charset="0"/>
              </a:rPr>
              <a:t>  </a:t>
            </a:r>
            <a:r>
              <a:rPr lang="en-US" altLang="en-US" sz="1800">
                <a:solidFill>
                  <a:srgbClr val="0000FF"/>
                </a:solidFill>
                <a:latin typeface=".VnTime" panose="020B7200000000000000" pitchFamily="34" charset="0"/>
              </a:rPr>
              <a:t>LËp thu</a:t>
            </a:r>
          </a:p>
          <a:p>
            <a:pPr>
              <a:spcBef>
                <a:spcPct val="50000"/>
              </a:spcBef>
            </a:pPr>
            <a:endParaRPr lang="en-US" altLang="en-US" sz="1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5146" name="Text Box 22"/>
          <p:cNvSpPr txBox="1">
            <a:spLocks noChangeArrowheads="1"/>
          </p:cNvSpPr>
          <p:nvPr/>
        </p:nvSpPr>
        <p:spPr bwMode="auto">
          <a:xfrm rot="2666298">
            <a:off x="3048000" y="5105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.VnTime" panose="020B7200000000000000" pitchFamily="34" charset="0"/>
              </a:rPr>
              <a:t>Mïa h¹</a:t>
            </a:r>
          </a:p>
        </p:txBody>
      </p:sp>
      <p:sp>
        <p:nvSpPr>
          <p:cNvPr id="5147" name="Text Box 23"/>
          <p:cNvSpPr txBox="1">
            <a:spLocks noChangeArrowheads="1"/>
          </p:cNvSpPr>
          <p:nvPr/>
        </p:nvSpPr>
        <p:spPr bwMode="auto">
          <a:xfrm rot="19868237">
            <a:off x="7315200" y="5257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.VnTime" panose="020B7200000000000000" pitchFamily="34" charset="0"/>
              </a:rPr>
              <a:t>      </a:t>
            </a:r>
            <a:r>
              <a:rPr lang="en-US" altLang="en-US">
                <a:solidFill>
                  <a:srgbClr val="0000FF"/>
                </a:solidFill>
                <a:latin typeface=".VnTime" panose="020B7200000000000000" pitchFamily="34" charset="0"/>
              </a:rPr>
              <a:t>Mïa thu</a:t>
            </a:r>
          </a:p>
        </p:txBody>
      </p:sp>
      <p:sp>
        <p:nvSpPr>
          <p:cNvPr id="5148" name="Text Box 24"/>
          <p:cNvSpPr txBox="1">
            <a:spLocks noChangeArrowheads="1"/>
          </p:cNvSpPr>
          <p:nvPr/>
        </p:nvSpPr>
        <p:spPr bwMode="auto">
          <a:xfrm>
            <a:off x="7391400" y="47386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FF"/>
                </a:solidFill>
                <a:latin typeface=".VnTime" panose="020B7200000000000000" pitchFamily="34" charset="0"/>
              </a:rPr>
              <a:t>LËp ®«ng</a:t>
            </a:r>
          </a:p>
        </p:txBody>
      </p:sp>
      <p:sp>
        <p:nvSpPr>
          <p:cNvPr id="5149" name="Text Box 25"/>
          <p:cNvSpPr txBox="1">
            <a:spLocks noChangeArrowheads="1"/>
          </p:cNvSpPr>
          <p:nvPr/>
        </p:nvSpPr>
        <p:spPr bwMode="auto">
          <a:xfrm rot="2426403">
            <a:off x="7239000" y="26050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FF"/>
                </a:solidFill>
                <a:latin typeface=".VnTime" panose="020B7200000000000000" pitchFamily="34" charset="0"/>
              </a:rPr>
              <a:t>LËp xu©n</a:t>
            </a:r>
          </a:p>
        </p:txBody>
      </p:sp>
      <p:sp>
        <p:nvSpPr>
          <p:cNvPr id="5150" name="Text Box 26"/>
          <p:cNvSpPr txBox="1">
            <a:spLocks noChangeArrowheads="1"/>
          </p:cNvSpPr>
          <p:nvPr/>
        </p:nvSpPr>
        <p:spPr bwMode="auto">
          <a:xfrm rot="1946119">
            <a:off x="7467600" y="1905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.VnArabiaH" panose="020B7200000000000000" pitchFamily="34" charset="0"/>
              </a:rPr>
              <a:t>    </a:t>
            </a:r>
            <a:r>
              <a:rPr lang="en-US" altLang="en-US">
                <a:solidFill>
                  <a:srgbClr val="0000FF"/>
                </a:solidFill>
                <a:latin typeface=".VnTime" panose="020B7200000000000000" pitchFamily="34" charset="0"/>
              </a:rPr>
              <a:t>Mïa ®«ng</a:t>
            </a:r>
            <a:endParaRPr lang="en-US" altLang="en-US">
              <a:solidFill>
                <a:srgbClr val="0000FF"/>
              </a:solidFill>
              <a:latin typeface=".VnArabiaH" panose="020B7200000000000000" pitchFamily="34" charset="0"/>
            </a:endParaRPr>
          </a:p>
        </p:txBody>
      </p:sp>
      <p:sp>
        <p:nvSpPr>
          <p:cNvPr id="5151" name="Text Box 10"/>
          <p:cNvSpPr txBox="1">
            <a:spLocks noChangeArrowheads="1"/>
          </p:cNvSpPr>
          <p:nvPr/>
        </p:nvSpPr>
        <p:spPr bwMode="auto">
          <a:xfrm>
            <a:off x="5181600" y="1524001"/>
            <a:ext cx="1790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21 – 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Xu©n ph©n</a:t>
            </a:r>
            <a:endParaRPr lang="en-US" altLang="en-US" b="1">
              <a:solidFill>
                <a:srgbClr val="FF3399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52" name="Text Box 8"/>
          <p:cNvSpPr txBox="1">
            <a:spLocks noChangeArrowheads="1"/>
          </p:cNvSpPr>
          <p:nvPr/>
        </p:nvSpPr>
        <p:spPr bwMode="auto">
          <a:xfrm>
            <a:off x="8229600" y="3352800"/>
            <a:ext cx="1519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22 - 12</a:t>
            </a:r>
            <a:br>
              <a:rPr lang="en-US" altLang="en-US" sz="2000" b="1">
                <a:solidFill>
                  <a:srgbClr val="FF0066"/>
                </a:solidFill>
                <a:latin typeface=".VnTime" panose="020B7200000000000000" pitchFamily="34" charset="0"/>
                <a:cs typeface="Arial" panose="020B0604020202020204" pitchFamily="34" charset="0"/>
              </a:rPr>
            </a:br>
            <a:r>
              <a:rPr lang="en-US" altLang="en-US" b="1">
                <a:solidFill>
                  <a:srgbClr val="FF33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®«ng chÝ</a:t>
            </a:r>
          </a:p>
        </p:txBody>
      </p:sp>
      <p:sp>
        <p:nvSpPr>
          <p:cNvPr id="5153" name="Text Box 11"/>
          <p:cNvSpPr txBox="1">
            <a:spLocks noChangeArrowheads="1"/>
          </p:cNvSpPr>
          <p:nvPr/>
        </p:nvSpPr>
        <p:spPr bwMode="auto">
          <a:xfrm>
            <a:off x="2590800" y="3429000"/>
            <a:ext cx="1296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22 - 6</a:t>
            </a:r>
            <a:r>
              <a:rPr lang="en-US" altLang="en-US" sz="2000" b="1">
                <a:solidFill>
                  <a:schemeClr val="folHlink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br>
              <a:rPr lang="en-US" altLang="en-US" sz="2000" b="1">
                <a:solidFill>
                  <a:schemeClr val="folHlink"/>
                </a:solidFill>
                <a:latin typeface=".VnTime" panose="020B7200000000000000" pitchFamily="34" charset="0"/>
                <a:cs typeface="Arial" panose="020B0604020202020204" pitchFamily="34" charset="0"/>
              </a:rPr>
            </a:br>
            <a:r>
              <a:rPr lang="en-US" altLang="en-US" b="1">
                <a:solidFill>
                  <a:srgbClr val="FF33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H¹ chÝ</a:t>
            </a:r>
          </a:p>
        </p:txBody>
      </p:sp>
      <p:sp>
        <p:nvSpPr>
          <p:cNvPr id="5154" name="Text Box 9"/>
          <p:cNvSpPr txBox="1">
            <a:spLocks noChangeArrowheads="1"/>
          </p:cNvSpPr>
          <p:nvPr/>
        </p:nvSpPr>
        <p:spPr bwMode="auto">
          <a:xfrm>
            <a:off x="5448300" y="5638800"/>
            <a:ext cx="1790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23 - 9</a:t>
            </a:r>
            <a:r>
              <a:rPr lang="en-US" altLang="en-US" sz="2000" b="1">
                <a:solidFill>
                  <a:schemeClr val="folHlink"/>
                </a:solidFill>
                <a:latin typeface="VNI-Times" pitchFamily="2" charset="0"/>
                <a:cs typeface="Arial" panose="020B0604020202020204" pitchFamily="34" charset="0"/>
              </a:rPr>
              <a:t/>
            </a:r>
            <a:br>
              <a:rPr lang="en-US" altLang="en-US" sz="2000" b="1">
                <a:solidFill>
                  <a:schemeClr val="folHlink"/>
                </a:solidFill>
                <a:latin typeface="VNI-Times" pitchFamily="2" charset="0"/>
                <a:cs typeface="Arial" panose="020B0604020202020204" pitchFamily="34" charset="0"/>
              </a:rPr>
            </a:br>
            <a:r>
              <a:rPr lang="en-US" altLang="en-US" b="1">
                <a:solidFill>
                  <a:srgbClr val="FF33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Thu ph©n</a:t>
            </a:r>
          </a:p>
        </p:txBody>
      </p:sp>
      <p:sp>
        <p:nvSpPr>
          <p:cNvPr id="5155" name="Line 39"/>
          <p:cNvSpPr>
            <a:spLocks noChangeShapeType="1"/>
          </p:cNvSpPr>
          <p:nvPr/>
        </p:nvSpPr>
        <p:spPr bwMode="auto">
          <a:xfrm flipH="1">
            <a:off x="3200400" y="3352800"/>
            <a:ext cx="76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Line 40"/>
          <p:cNvSpPr>
            <a:spLocks noChangeShapeType="1"/>
          </p:cNvSpPr>
          <p:nvPr/>
        </p:nvSpPr>
        <p:spPr bwMode="auto">
          <a:xfrm>
            <a:off x="5867400" y="58674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Line 41"/>
          <p:cNvSpPr>
            <a:spLocks noChangeShapeType="1"/>
          </p:cNvSpPr>
          <p:nvPr/>
        </p:nvSpPr>
        <p:spPr bwMode="auto">
          <a:xfrm flipV="1">
            <a:off x="8991600" y="3657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Line 42"/>
          <p:cNvSpPr>
            <a:spLocks noChangeShapeType="1"/>
          </p:cNvSpPr>
          <p:nvPr/>
        </p:nvSpPr>
        <p:spPr bwMode="auto">
          <a:xfrm flipH="1">
            <a:off x="6400800" y="17526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Text Box 46"/>
          <p:cNvSpPr txBox="1">
            <a:spLocks noChangeArrowheads="1"/>
          </p:cNvSpPr>
          <p:nvPr/>
        </p:nvSpPr>
        <p:spPr bwMode="auto">
          <a:xfrm>
            <a:off x="2895600" y="25401"/>
            <a:ext cx="586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ÔN TẬP HỌC KÌ I</a:t>
            </a:r>
          </a:p>
        </p:txBody>
      </p:sp>
      <p:sp>
        <p:nvSpPr>
          <p:cNvPr id="5160" name="Text Box 47"/>
          <p:cNvSpPr txBox="1">
            <a:spLocks noChangeArrowheads="1"/>
          </p:cNvSpPr>
          <p:nvPr/>
        </p:nvSpPr>
        <p:spPr bwMode="auto">
          <a:xfrm>
            <a:off x="1524000" y="533400"/>
            <a:ext cx="5410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/>
              <a:t>I. TRÁI ĐẤT.</a:t>
            </a:r>
          </a:p>
        </p:txBody>
      </p:sp>
      <p:sp>
        <p:nvSpPr>
          <p:cNvPr id="5161" name="Text Box 48"/>
          <p:cNvSpPr txBox="1">
            <a:spLocks noChangeArrowheads="1"/>
          </p:cNvSpPr>
          <p:nvPr/>
        </p:nvSpPr>
        <p:spPr bwMode="auto">
          <a:xfrm>
            <a:off x="1524000" y="1200151"/>
            <a:ext cx="891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1"/>
              <a:t>2.Các chuyển động của Trái Đất và hệ quả.</a:t>
            </a:r>
          </a:p>
        </p:txBody>
      </p:sp>
      <p:sp>
        <p:nvSpPr>
          <p:cNvPr id="5162" name="Line 49"/>
          <p:cNvSpPr>
            <a:spLocks noChangeShapeType="1"/>
          </p:cNvSpPr>
          <p:nvPr/>
        </p:nvSpPr>
        <p:spPr bwMode="auto">
          <a:xfrm>
            <a:off x="1524000" y="5334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9328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28 0.0625 C 0.09028 0.228 0.23247 0.36504 0.4092 0.36226 C 0.58629 0.36504 0.73195 0.228 0.73195 0.06226 C 0.73195 -0.10394 0.58646 -0.23496 0.4092 -0.23496 C 0.23247 -0.23496 0.09028 -0.10394 0.09028 0.0625 Z " pathEditMode="relative" rAng="5400000" ptsTypes="fffff">
                                      <p:cBhvr>
                                        <p:cTn id="9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1"/>
          <p:cNvSpPr>
            <a:spLocks noChangeShapeType="1"/>
          </p:cNvSpPr>
          <p:nvPr/>
        </p:nvSpPr>
        <p:spPr bwMode="auto">
          <a:xfrm>
            <a:off x="8229600" y="33528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Line 39"/>
          <p:cNvSpPr>
            <a:spLocks noChangeShapeType="1"/>
          </p:cNvSpPr>
          <p:nvPr/>
        </p:nvSpPr>
        <p:spPr bwMode="auto">
          <a:xfrm>
            <a:off x="82296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40"/>
          <p:cNvSpPr>
            <a:spLocks noChangeShapeType="1"/>
          </p:cNvSpPr>
          <p:nvPr/>
        </p:nvSpPr>
        <p:spPr bwMode="auto">
          <a:xfrm flipH="1">
            <a:off x="6858000" y="33528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24"/>
          <p:cNvSpPr>
            <a:spLocks noChangeShapeType="1"/>
          </p:cNvSpPr>
          <p:nvPr/>
        </p:nvSpPr>
        <p:spPr bwMode="auto">
          <a:xfrm>
            <a:off x="4038600" y="32766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23"/>
          <p:cNvSpPr>
            <a:spLocks noChangeShapeType="1"/>
          </p:cNvSpPr>
          <p:nvPr/>
        </p:nvSpPr>
        <p:spPr bwMode="auto">
          <a:xfrm flipH="1">
            <a:off x="2438400" y="3276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38"/>
          <p:cNvSpPr>
            <a:spLocks noChangeShapeType="1"/>
          </p:cNvSpPr>
          <p:nvPr/>
        </p:nvSpPr>
        <p:spPr bwMode="auto">
          <a:xfrm>
            <a:off x="82296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22"/>
          <p:cNvSpPr>
            <a:spLocks noChangeShapeType="1"/>
          </p:cNvSpPr>
          <p:nvPr/>
        </p:nvSpPr>
        <p:spPr bwMode="auto">
          <a:xfrm>
            <a:off x="38862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.VnTimeH" panose="020B7200000000000000" pitchFamily="34" charset="0"/>
              </a:rPr>
              <a:t>C©u hái th¶o luËn</a:t>
            </a: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6096000" y="1811338"/>
            <a:ext cx="4419600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1600200" y="1811338"/>
            <a:ext cx="4419600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6019800" y="685800"/>
            <a:ext cx="44196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>
                <a:latin typeface=".VnTime" panose="020B7200000000000000" pitchFamily="34" charset="0"/>
              </a:rPr>
              <a:t>                  </a:t>
            </a:r>
            <a:r>
              <a:rPr lang="en-US" altLang="en-US" sz="2000" b="1">
                <a:solidFill>
                  <a:srgbClr val="FF3300"/>
                </a:solidFill>
                <a:latin typeface=".VnTimeH" panose="020B7200000000000000" pitchFamily="34" charset="0"/>
              </a:rPr>
              <a:t>PhiÕu häc tËp sè 2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>
                <a:latin typeface=".VnTime" panose="020B7200000000000000" pitchFamily="34" charset="0"/>
              </a:rPr>
              <a:t>ChuyÓn ®éng cña Tr¸i §Êt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>
                <a:latin typeface=".VnTime" panose="020B7200000000000000" pitchFamily="34" charset="0"/>
              </a:rPr>
              <a:t>quanh MÆt Trêi</a:t>
            </a:r>
          </a:p>
        </p:txBody>
      </p:sp>
      <p:sp>
        <p:nvSpPr>
          <p:cNvPr id="7181" name="Rectangle 7"/>
          <p:cNvSpPr>
            <a:spLocks noChangeArrowheads="1"/>
          </p:cNvSpPr>
          <p:nvPr/>
        </p:nvSpPr>
        <p:spPr bwMode="auto">
          <a:xfrm>
            <a:off x="1600200" y="685800"/>
            <a:ext cx="44196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>
                <a:latin typeface=".VnTime" panose="020B7200000000000000" pitchFamily="34" charset="0"/>
              </a:rPr>
              <a:t>                </a:t>
            </a:r>
            <a:r>
              <a:rPr lang="en-US" altLang="en-US" sz="2000" b="1">
                <a:solidFill>
                  <a:srgbClr val="FF3300"/>
                </a:solidFill>
                <a:latin typeface=".VnTimeH" panose="020B7200000000000000" pitchFamily="34" charset="0"/>
              </a:rPr>
              <a:t>PhiÕu häc tËp sè 1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>
                <a:latin typeface=".VnTime" panose="020B7200000000000000" pitchFamily="34" charset="0"/>
              </a:rPr>
              <a:t>ChuyÓn ®éng cña Tr¸i §Êt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>
                <a:latin typeface=".VnTime" panose="020B7200000000000000" pitchFamily="34" charset="0"/>
              </a:rPr>
              <a:t>tù quay quanh trôc</a:t>
            </a:r>
          </a:p>
        </p:txBody>
      </p:sp>
      <p:sp>
        <p:nvSpPr>
          <p:cNvPr id="7182" name="Line 8"/>
          <p:cNvSpPr>
            <a:spLocks noChangeShapeType="1"/>
          </p:cNvSpPr>
          <p:nvPr/>
        </p:nvSpPr>
        <p:spPr bwMode="auto">
          <a:xfrm>
            <a:off x="1600200" y="685800"/>
            <a:ext cx="8839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9"/>
          <p:cNvSpPr>
            <a:spLocks noChangeShapeType="1"/>
          </p:cNvSpPr>
          <p:nvPr/>
        </p:nvSpPr>
        <p:spPr bwMode="auto">
          <a:xfrm>
            <a:off x="1600200" y="1811338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0"/>
          <p:cNvSpPr>
            <a:spLocks noChangeShapeType="1"/>
          </p:cNvSpPr>
          <p:nvPr/>
        </p:nvSpPr>
        <p:spPr bwMode="auto">
          <a:xfrm>
            <a:off x="1600200" y="6858000"/>
            <a:ext cx="8839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1"/>
          <p:cNvSpPr>
            <a:spLocks noChangeShapeType="1"/>
          </p:cNvSpPr>
          <p:nvPr/>
        </p:nvSpPr>
        <p:spPr bwMode="auto">
          <a:xfrm>
            <a:off x="1600200" y="685800"/>
            <a:ext cx="0" cy="6172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2"/>
          <p:cNvSpPr>
            <a:spLocks noChangeShapeType="1"/>
          </p:cNvSpPr>
          <p:nvPr/>
        </p:nvSpPr>
        <p:spPr bwMode="auto">
          <a:xfrm>
            <a:off x="6019800" y="685800"/>
            <a:ext cx="0" cy="617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3"/>
          <p:cNvSpPr>
            <a:spLocks noChangeShapeType="1"/>
          </p:cNvSpPr>
          <p:nvPr/>
        </p:nvSpPr>
        <p:spPr bwMode="auto">
          <a:xfrm>
            <a:off x="10439400" y="685800"/>
            <a:ext cx="0" cy="6172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14"/>
          <p:cNvSpPr txBox="1">
            <a:spLocks noChangeArrowheads="1"/>
          </p:cNvSpPr>
          <p:nvPr/>
        </p:nvSpPr>
        <p:spPr bwMode="auto">
          <a:xfrm>
            <a:off x="2514600" y="1981200"/>
            <a:ext cx="2667000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.VnTimeH" panose="020B7200000000000000" pitchFamily="34" charset="0"/>
                <a:cs typeface="Times New Roman" panose="02020603050405020304" pitchFamily="18" charset="0"/>
              </a:rPr>
              <a:t>Tr¸i ®Êt</a:t>
            </a:r>
            <a:endParaRPr lang="en-US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89" name="Text Box 15"/>
          <p:cNvSpPr txBox="1">
            <a:spLocks noChangeArrowheads="1"/>
          </p:cNvSpPr>
          <p:nvPr/>
        </p:nvSpPr>
        <p:spPr bwMode="auto">
          <a:xfrm>
            <a:off x="2514600" y="2743200"/>
            <a:ext cx="2667000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3333FF"/>
                </a:solidFill>
                <a:latin typeface=".VnTimeH" panose="020B7200000000000000" pitchFamily="34" charset="0"/>
                <a:cs typeface="Times New Roman" panose="02020603050405020304" pitchFamily="18" charset="0"/>
              </a:rPr>
              <a:t>Tù quay </a:t>
            </a:r>
          </a:p>
          <a:p>
            <a:pPr algn="ctr" eaLnBrk="1" hangingPunct="1"/>
            <a:r>
              <a:rPr lang="en-US" altLang="en-US" sz="1800" b="1">
                <a:solidFill>
                  <a:srgbClr val="3333FF"/>
                </a:solidFill>
                <a:latin typeface=".VnTimeH" panose="020B7200000000000000" pitchFamily="34" charset="0"/>
                <a:cs typeface="Times New Roman" panose="02020603050405020304" pitchFamily="18" charset="0"/>
              </a:rPr>
              <a:t>quanh trôc</a:t>
            </a:r>
            <a:endParaRPr lang="en-US" altLang="en-US" sz="1800">
              <a:solidFill>
                <a:srgbClr val="3333FF"/>
              </a:solidFill>
              <a:latin typeface=".VnTimeH" panose="020B7200000000000000" pitchFamily="34" charset="0"/>
            </a:endParaRPr>
          </a:p>
        </p:txBody>
      </p:sp>
      <p:sp>
        <p:nvSpPr>
          <p:cNvPr id="7190" name="Text Box 16"/>
          <p:cNvSpPr txBox="1">
            <a:spLocks noChangeArrowheads="1"/>
          </p:cNvSpPr>
          <p:nvPr/>
        </p:nvSpPr>
        <p:spPr bwMode="auto">
          <a:xfrm>
            <a:off x="1676400" y="3581400"/>
            <a:ext cx="1981200" cy="6858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.VnUniverse" panose="020B7200000000000000" pitchFamily="34" charset="0"/>
                <a:cs typeface="Times New Roman" panose="02020603050405020304" pitchFamily="18" charset="0"/>
              </a:rPr>
              <a:t>Thêi gian  tù quay </a:t>
            </a:r>
          </a:p>
          <a:p>
            <a:pPr algn="ctr" eaLnBrk="1" hangingPunct="1"/>
            <a:r>
              <a:rPr lang="en-US" altLang="en-US" sz="2000" b="1">
                <a:latin typeface=".VnUniverse" panose="020B7200000000000000" pitchFamily="34" charset="0"/>
                <a:cs typeface="Times New Roman" panose="02020603050405020304" pitchFamily="18" charset="0"/>
              </a:rPr>
              <a:t>1 vßng lµ..............</a:t>
            </a:r>
            <a:endParaRPr lang="en-US" altLang="en-US" sz="2000">
              <a:latin typeface=".VnUniverse" panose="020B7200000000000000" pitchFamily="34" charset="0"/>
            </a:endParaRPr>
          </a:p>
        </p:txBody>
      </p:sp>
      <p:sp>
        <p:nvSpPr>
          <p:cNvPr id="7191" name="Text Box 17"/>
          <p:cNvSpPr txBox="1">
            <a:spLocks noChangeArrowheads="1"/>
          </p:cNvSpPr>
          <p:nvPr/>
        </p:nvSpPr>
        <p:spPr bwMode="auto">
          <a:xfrm>
            <a:off x="3886200" y="3581400"/>
            <a:ext cx="1981200" cy="6858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en-US" sz="2000" b="1">
                <a:latin typeface=".VnUniverse" panose="020B7200000000000000" pitchFamily="34" charset="0"/>
                <a:cs typeface="Times New Roman" panose="02020603050405020304" pitchFamily="18" charset="0"/>
              </a:rPr>
              <a:t>H­íng tù quay </a:t>
            </a:r>
          </a:p>
          <a:p>
            <a:pPr algn="ctr" eaLnBrk="1" hangingPunct="1"/>
            <a:r>
              <a:rPr lang="de-DE" altLang="en-US" sz="2000" b="1">
                <a:latin typeface=".VnUniverse" panose="020B7200000000000000" pitchFamily="34" charset="0"/>
                <a:cs typeface="Times New Roman" panose="02020603050405020304" pitchFamily="18" charset="0"/>
              </a:rPr>
              <a:t>tõ .........sang.........</a:t>
            </a:r>
          </a:p>
          <a:p>
            <a:pPr algn="ctr" eaLnBrk="1" hangingPunct="1"/>
            <a:endParaRPr lang="de-DE" altLang="en-US" sz="2800">
              <a:latin typeface="Arial" panose="020B0604020202020204" pitchFamily="34" charset="0"/>
            </a:endParaRPr>
          </a:p>
        </p:txBody>
      </p:sp>
      <p:sp>
        <p:nvSpPr>
          <p:cNvPr id="7192" name="Text Box 18"/>
          <p:cNvSpPr txBox="1">
            <a:spLocks noChangeArrowheads="1"/>
          </p:cNvSpPr>
          <p:nvPr/>
        </p:nvSpPr>
        <p:spPr bwMode="auto">
          <a:xfrm>
            <a:off x="2590800" y="4570414"/>
            <a:ext cx="2095500" cy="61118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3300"/>
                </a:solidFill>
                <a:latin typeface=".VnTimeH" panose="020B7200000000000000" pitchFamily="34" charset="0"/>
                <a:cs typeface="Times New Roman" panose="02020603050405020304" pitchFamily="18" charset="0"/>
              </a:rPr>
              <a:t>HÖ qña</a:t>
            </a:r>
            <a:endParaRPr lang="en-US" altLang="en-US" sz="1800" b="1">
              <a:solidFill>
                <a:srgbClr val="FF3300"/>
              </a:solidFill>
              <a:latin typeface=".VnTimeH" panose="020B7200000000000000" pitchFamily="34" charset="0"/>
            </a:endParaRPr>
          </a:p>
        </p:txBody>
      </p:sp>
      <p:sp>
        <p:nvSpPr>
          <p:cNvPr id="7193" name="Text Box 19"/>
          <p:cNvSpPr txBox="1">
            <a:spLocks noChangeArrowheads="1"/>
          </p:cNvSpPr>
          <p:nvPr/>
        </p:nvSpPr>
        <p:spPr bwMode="auto">
          <a:xfrm>
            <a:off x="1676400" y="5562600"/>
            <a:ext cx="1143000" cy="11430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Arial" panose="020B0604020202020204" pitchFamily="34" charset="0"/>
              </a:rPr>
              <a:t>........................................................</a:t>
            </a:r>
          </a:p>
        </p:txBody>
      </p:sp>
      <p:sp>
        <p:nvSpPr>
          <p:cNvPr id="7194" name="Text Box 20"/>
          <p:cNvSpPr txBox="1">
            <a:spLocks noChangeArrowheads="1"/>
          </p:cNvSpPr>
          <p:nvPr/>
        </p:nvSpPr>
        <p:spPr bwMode="auto">
          <a:xfrm>
            <a:off x="3124200" y="5562600"/>
            <a:ext cx="1219200" cy="11430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en-US" sz="2000" b="1">
                <a:latin typeface=".VnUniverse" panose="020B7200000000000000" pitchFamily="34" charset="0"/>
                <a:cs typeface="Times New Roman" panose="02020603050405020304" pitchFamily="18" charset="0"/>
              </a:rPr>
              <a:t>Giê kh¸c nhau trªn Tr¸i ®Êt</a:t>
            </a:r>
            <a:endParaRPr lang="pt-BR" altLang="en-US" sz="2000" b="1">
              <a:latin typeface=".VnUniverse" panose="020B7200000000000000" pitchFamily="34" charset="0"/>
            </a:endParaRPr>
          </a:p>
        </p:txBody>
      </p:sp>
      <p:sp>
        <p:nvSpPr>
          <p:cNvPr id="7195" name="Text Box 21"/>
          <p:cNvSpPr txBox="1">
            <a:spLocks noChangeArrowheads="1"/>
          </p:cNvSpPr>
          <p:nvPr/>
        </p:nvSpPr>
        <p:spPr bwMode="auto">
          <a:xfrm>
            <a:off x="4495800" y="5562600"/>
            <a:ext cx="1371600" cy="11430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en-US" sz="2000" b="1">
                <a:latin typeface=".VnUniverse" panose="020B7200000000000000" pitchFamily="34" charset="0"/>
              </a:rPr>
              <a:t>C¸c vËt chuyÓn ®éng</a:t>
            </a:r>
          </a:p>
          <a:p>
            <a:pPr algn="ctr" eaLnBrk="1" hangingPunct="1"/>
            <a:r>
              <a:rPr lang="pt-BR" altLang="en-US" sz="2000" b="1">
                <a:latin typeface=".VnUniverse" panose="020B7200000000000000" pitchFamily="34" charset="0"/>
              </a:rPr>
              <a:t>®Òu bÞ...........</a:t>
            </a:r>
          </a:p>
        </p:txBody>
      </p:sp>
      <p:sp>
        <p:nvSpPr>
          <p:cNvPr id="7196" name="Line 25"/>
          <p:cNvSpPr>
            <a:spLocks noChangeShapeType="1"/>
          </p:cNvSpPr>
          <p:nvPr/>
        </p:nvSpPr>
        <p:spPr bwMode="auto">
          <a:xfrm>
            <a:off x="2514600" y="42672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Line 26"/>
          <p:cNvSpPr>
            <a:spLocks noChangeShapeType="1"/>
          </p:cNvSpPr>
          <p:nvPr/>
        </p:nvSpPr>
        <p:spPr bwMode="auto">
          <a:xfrm flipH="1">
            <a:off x="3657600" y="4267200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Line 27"/>
          <p:cNvSpPr>
            <a:spLocks noChangeShapeType="1"/>
          </p:cNvSpPr>
          <p:nvPr/>
        </p:nvSpPr>
        <p:spPr bwMode="auto">
          <a:xfrm flipH="1">
            <a:off x="2057400" y="51816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Line 28"/>
          <p:cNvSpPr>
            <a:spLocks noChangeShapeType="1"/>
          </p:cNvSpPr>
          <p:nvPr/>
        </p:nvSpPr>
        <p:spPr bwMode="auto">
          <a:xfrm>
            <a:off x="3733800" y="51816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Line 29"/>
          <p:cNvSpPr>
            <a:spLocks noChangeShapeType="1"/>
          </p:cNvSpPr>
          <p:nvPr/>
        </p:nvSpPr>
        <p:spPr bwMode="auto">
          <a:xfrm>
            <a:off x="3810000" y="518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Text Box 30"/>
          <p:cNvSpPr txBox="1">
            <a:spLocks noChangeArrowheads="1"/>
          </p:cNvSpPr>
          <p:nvPr/>
        </p:nvSpPr>
        <p:spPr bwMode="auto">
          <a:xfrm>
            <a:off x="7010400" y="2057400"/>
            <a:ext cx="2514600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3300"/>
                </a:solidFill>
                <a:latin typeface=".VnTimeH" panose="020B7200000000000000" pitchFamily="34" charset="0"/>
                <a:cs typeface="Times New Roman" panose="02020603050405020304" pitchFamily="18" charset="0"/>
              </a:rPr>
              <a:t>Tr¸i ®Êt</a:t>
            </a:r>
            <a:endParaRPr lang="en-US" altLang="en-US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202" name="Text Box 31"/>
          <p:cNvSpPr txBox="1">
            <a:spLocks noChangeArrowheads="1"/>
          </p:cNvSpPr>
          <p:nvPr/>
        </p:nvSpPr>
        <p:spPr bwMode="auto">
          <a:xfrm>
            <a:off x="7620000" y="3581400"/>
            <a:ext cx="1371600" cy="9144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en-US" sz="2000" b="1">
                <a:latin typeface=".VnUniverse" panose="020B7200000000000000" pitchFamily="34" charset="0"/>
                <a:cs typeface="Times New Roman" panose="02020603050405020304" pitchFamily="18" charset="0"/>
              </a:rPr>
              <a:t>H­íng chuyÓn ®éng </a:t>
            </a:r>
          </a:p>
          <a:p>
            <a:pPr algn="ctr" eaLnBrk="1" hangingPunct="1"/>
            <a:r>
              <a:rPr lang="de-DE" altLang="en-US" sz="2000" b="1">
                <a:latin typeface=".VnUniverse" panose="020B7200000000000000" pitchFamily="34" charset="0"/>
                <a:cs typeface="Times New Roman" panose="02020603050405020304" pitchFamily="18" charset="0"/>
              </a:rPr>
              <a:t>tõ ....sang.....</a:t>
            </a:r>
            <a:endParaRPr lang="de-DE" altLang="en-US" sz="2000">
              <a:latin typeface=".VnUniverse" panose="020B7200000000000000" pitchFamily="34" charset="0"/>
            </a:endParaRPr>
          </a:p>
        </p:txBody>
      </p:sp>
      <p:sp>
        <p:nvSpPr>
          <p:cNvPr id="7203" name="Text Box 32"/>
          <p:cNvSpPr txBox="1">
            <a:spLocks noChangeArrowheads="1"/>
          </p:cNvSpPr>
          <p:nvPr/>
        </p:nvSpPr>
        <p:spPr bwMode="auto">
          <a:xfrm>
            <a:off x="6096000" y="3581400"/>
            <a:ext cx="1371600" cy="9144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.VnUniverse" panose="020B7200000000000000" pitchFamily="34" charset="0"/>
                <a:cs typeface="Times New Roman" panose="02020603050405020304" pitchFamily="18" charset="0"/>
              </a:rPr>
              <a:t>Thêi gian chuyÓn ®éng 1 vßng lµ......</a:t>
            </a:r>
            <a:endParaRPr lang="en-US" altLang="en-US" sz="2000">
              <a:latin typeface=".VnUniverse" panose="020B7200000000000000" pitchFamily="34" charset="0"/>
            </a:endParaRPr>
          </a:p>
        </p:txBody>
      </p:sp>
      <p:sp>
        <p:nvSpPr>
          <p:cNvPr id="7204" name="Text Box 33"/>
          <p:cNvSpPr txBox="1">
            <a:spLocks noChangeArrowheads="1"/>
          </p:cNvSpPr>
          <p:nvPr/>
        </p:nvSpPr>
        <p:spPr bwMode="auto">
          <a:xfrm>
            <a:off x="9067800" y="3581400"/>
            <a:ext cx="1371600" cy="9144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en-US" sz="1800" b="1">
                <a:latin typeface=".VnUniverse" panose="020B7200000000000000" pitchFamily="34" charset="0"/>
                <a:cs typeface="Times New Roman" panose="02020603050405020304" pitchFamily="18" charset="0"/>
              </a:rPr>
              <a:t>Trôc nghiªng 66</a:t>
            </a:r>
            <a:r>
              <a:rPr lang="pt-BR" altLang="en-US" sz="1800" b="1" baseline="30000">
                <a:latin typeface=".VnUniverse" panose="020B7200000000000000" pitchFamily="34" charset="0"/>
                <a:cs typeface="Times New Roman" panose="02020603050405020304" pitchFamily="18" charset="0"/>
              </a:rPr>
              <a:t>º</a:t>
            </a:r>
            <a:r>
              <a:rPr lang="pt-BR" altLang="en-US" sz="1800" b="1">
                <a:latin typeface=".VnUniverse" panose="020B7200000000000000" pitchFamily="34" charset="0"/>
                <a:cs typeface="Times New Roman" panose="02020603050405020304" pitchFamily="18" charset="0"/>
              </a:rPr>
              <a:t> 33</a:t>
            </a:r>
            <a:r>
              <a:rPr lang="pt-BR" altLang="en-US" sz="1800" b="1" baseline="30000">
                <a:latin typeface=".VnUniverse" panose="020B7200000000000000" pitchFamily="34" charset="0"/>
                <a:cs typeface="Times New Roman" panose="02020603050405020304" pitchFamily="18" charset="0"/>
              </a:rPr>
              <a:t>’</a:t>
            </a:r>
            <a:r>
              <a:rPr lang="pt-BR" altLang="en-US" sz="1800" b="1">
                <a:latin typeface=".VnUniverse" panose="020B7200000000000000" pitchFamily="34" charset="0"/>
                <a:cs typeface="Times New Roman" panose="02020603050405020304" pitchFamily="18" charset="0"/>
              </a:rPr>
              <a:t>.H­íng kh«ng ®æi</a:t>
            </a:r>
            <a:endParaRPr lang="pt-BR" altLang="en-US" sz="1800">
              <a:latin typeface=".VnUniverse" panose="020B7200000000000000" pitchFamily="34" charset="0"/>
            </a:endParaRPr>
          </a:p>
        </p:txBody>
      </p:sp>
      <p:sp>
        <p:nvSpPr>
          <p:cNvPr id="7205" name="Text Box 34"/>
          <p:cNvSpPr txBox="1">
            <a:spLocks noChangeArrowheads="1"/>
          </p:cNvSpPr>
          <p:nvPr/>
        </p:nvSpPr>
        <p:spPr bwMode="auto">
          <a:xfrm>
            <a:off x="7124700" y="4799014"/>
            <a:ext cx="2095500" cy="53498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3300"/>
                </a:solidFill>
                <a:latin typeface=".VnTimeH" panose="020B7200000000000000" pitchFamily="34" charset="0"/>
                <a:cs typeface="Times New Roman" panose="02020603050405020304" pitchFamily="18" charset="0"/>
              </a:rPr>
              <a:t>HÖ qña</a:t>
            </a:r>
            <a:endParaRPr lang="en-US" altLang="en-US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206" name="Text Box 35"/>
          <p:cNvSpPr txBox="1">
            <a:spLocks noChangeArrowheads="1"/>
          </p:cNvSpPr>
          <p:nvPr/>
        </p:nvSpPr>
        <p:spPr bwMode="auto">
          <a:xfrm>
            <a:off x="6172200" y="5638800"/>
            <a:ext cx="1828800" cy="9906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latin typeface=".VnUniverse" panose="020B7200000000000000" pitchFamily="34" charset="0"/>
                <a:cs typeface="Times New Roman" panose="02020603050405020304" pitchFamily="18" charset="0"/>
              </a:rPr>
              <a:t>HiÖn t­îng...........</a:t>
            </a:r>
          </a:p>
          <a:p>
            <a:pPr eaLnBrk="1" hangingPunct="1"/>
            <a:r>
              <a:rPr lang="en-US" altLang="en-US" sz="2000" b="1">
                <a:latin typeface=".VnUniverse" panose="020B7200000000000000" pitchFamily="34" charset="0"/>
                <a:cs typeface="Times New Roman" panose="02020603050405020304" pitchFamily="18" charset="0"/>
              </a:rPr>
              <a:t>...............................</a:t>
            </a:r>
          </a:p>
        </p:txBody>
      </p:sp>
      <p:sp>
        <p:nvSpPr>
          <p:cNvPr id="7207" name="Text Box 36"/>
          <p:cNvSpPr txBox="1">
            <a:spLocks noChangeArrowheads="1"/>
          </p:cNvSpPr>
          <p:nvPr/>
        </p:nvSpPr>
        <p:spPr bwMode="auto">
          <a:xfrm>
            <a:off x="8229600" y="5638800"/>
            <a:ext cx="1981200" cy="9906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latin typeface=".VnUniverse" panose="020B7200000000000000" pitchFamily="34" charset="0"/>
                <a:cs typeface="Times New Roman" panose="02020603050405020304" pitchFamily="18" charset="0"/>
              </a:rPr>
              <a:t>HiÖn t­îng ngµy ®ªm .........................</a:t>
            </a:r>
          </a:p>
          <a:p>
            <a:pPr algn="ctr" eaLnBrk="1" hangingPunct="1"/>
            <a:endParaRPr lang="en-US" altLang="en-US" sz="2000" b="1">
              <a:latin typeface=".VnUniverse" panose="020B7200000000000000" pitchFamily="34" charset="0"/>
            </a:endParaRPr>
          </a:p>
        </p:txBody>
      </p:sp>
      <p:sp>
        <p:nvSpPr>
          <p:cNvPr id="7208" name="Text Box 37"/>
          <p:cNvSpPr txBox="1">
            <a:spLocks noChangeArrowheads="1"/>
          </p:cNvSpPr>
          <p:nvPr/>
        </p:nvSpPr>
        <p:spPr bwMode="auto">
          <a:xfrm>
            <a:off x="7010400" y="2819400"/>
            <a:ext cx="2514600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FF"/>
                </a:solidFill>
                <a:latin typeface=".VnTimeH" panose="020B7200000000000000" pitchFamily="34" charset="0"/>
                <a:cs typeface="Times New Roman" panose="02020603050405020304" pitchFamily="18" charset="0"/>
              </a:rPr>
              <a:t>cHuyÓn ®éng quanh mÆt trêi</a:t>
            </a: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209" name="Line 42"/>
          <p:cNvSpPr>
            <a:spLocks noChangeShapeType="1"/>
          </p:cNvSpPr>
          <p:nvPr/>
        </p:nvSpPr>
        <p:spPr bwMode="auto">
          <a:xfrm>
            <a:off x="6781800" y="44958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0" name="Line 43"/>
          <p:cNvSpPr>
            <a:spLocks noChangeShapeType="1"/>
          </p:cNvSpPr>
          <p:nvPr/>
        </p:nvSpPr>
        <p:spPr bwMode="auto">
          <a:xfrm flipH="1">
            <a:off x="8229600" y="44958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1" name="Line 44"/>
          <p:cNvSpPr>
            <a:spLocks noChangeShapeType="1"/>
          </p:cNvSpPr>
          <p:nvPr/>
        </p:nvSpPr>
        <p:spPr bwMode="auto">
          <a:xfrm>
            <a:off x="8153400" y="53340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2" name="Line 45"/>
          <p:cNvSpPr>
            <a:spLocks noChangeShapeType="1"/>
          </p:cNvSpPr>
          <p:nvPr/>
        </p:nvSpPr>
        <p:spPr bwMode="auto">
          <a:xfrm>
            <a:off x="82296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3" name="Line 46"/>
          <p:cNvSpPr>
            <a:spLocks noChangeShapeType="1"/>
          </p:cNvSpPr>
          <p:nvPr/>
        </p:nvSpPr>
        <p:spPr bwMode="auto">
          <a:xfrm flipH="1">
            <a:off x="7086600" y="53340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4813"/>
      </p:ext>
    </p:extLst>
  </p:cSld>
  <p:clrMapOvr>
    <a:masterClrMapping/>
  </p:clrMapOvr>
  <p:transition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 flipH="1">
            <a:off x="3505200" y="3886200"/>
            <a:ext cx="1066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3886200" y="1143000"/>
            <a:ext cx="2209800" cy="414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705600" y="1100138"/>
            <a:ext cx="2133600" cy="500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2286000" y="2133600"/>
            <a:ext cx="10795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429000" y="2133600"/>
            <a:ext cx="121920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733800" y="2819400"/>
            <a:ext cx="1524000" cy="1066800"/>
          </a:xfrm>
          <a:prstGeom prst="rect">
            <a:avLst/>
          </a:pr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en-US" sz="1700" b="1" dirty="0" err="1" smtClean="0">
                <a:latin typeface=".VnTime" panose="020B7200000000000000" pitchFamily="34" charset="0"/>
                <a:cs typeface="Times New Roman" panose="02020603050405020304" pitchFamily="18" charset="0"/>
              </a:rPr>
              <a:t>H­ưíng</a:t>
            </a:r>
            <a:r>
              <a:rPr lang="fr-FR" altLang="en-US" sz="1700" b="1" dirty="0" smtClean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fr-FR" altLang="en-US" sz="1700" b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quay</a:t>
            </a:r>
            <a:r>
              <a:rPr lang="fr-FR" altLang="en-US" sz="1700" b="1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fr-FR" altLang="en-US" sz="1700" b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tõ</a:t>
            </a:r>
            <a:r>
              <a:rPr lang="fr-FR" altLang="en-US" sz="1700" b="1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fr-FR" altLang="en-US" sz="1700" b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t©y</a:t>
            </a:r>
            <a:r>
              <a:rPr lang="fr-FR" altLang="en-US" sz="1700" b="1" dirty="0">
                <a:latin typeface=".VnTime" panose="020B7200000000000000" pitchFamily="34" charset="0"/>
                <a:cs typeface="Times New Roman" panose="02020603050405020304" pitchFamily="18" charset="0"/>
              </a:rPr>
              <a:t> sang ®«</a:t>
            </a:r>
            <a:r>
              <a:rPr lang="fr-FR" altLang="en-US" sz="1700" b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ng</a:t>
            </a:r>
            <a:endParaRPr lang="fr-FR" altLang="en-US" sz="2800" dirty="0">
              <a:latin typeface="Arial" panose="020B0604020202020204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676400" y="2743200"/>
            <a:ext cx="1447800" cy="1143000"/>
          </a:xfrm>
          <a:prstGeom prst="rect">
            <a:avLst/>
          </a:pr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.VnTime" panose="020B7200000000000000" pitchFamily="34" charset="0"/>
                <a:cs typeface="Times New Roman" panose="02020603050405020304" pitchFamily="18" charset="0"/>
              </a:rPr>
              <a:t>Thêi gian quay hÕt </a:t>
            </a:r>
          </a:p>
          <a:p>
            <a:pPr algn="ctr" eaLnBrk="1" hangingPunct="1"/>
            <a:r>
              <a:rPr lang="en-US" altLang="en-US" sz="1800" b="1">
                <a:latin typeface=".VnTime" panose="020B7200000000000000" pitchFamily="34" charset="0"/>
                <a:cs typeface="Times New Roman" panose="02020603050405020304" pitchFamily="18" charset="0"/>
              </a:rPr>
              <a:t>1 vßng 24h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828800" y="1524000"/>
            <a:ext cx="3200400" cy="6096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latin typeface=".VnTime" panose="020B7200000000000000" pitchFamily="34" charset="0"/>
                <a:cs typeface="Times New Roman" panose="02020603050405020304" pitchFamily="18" charset="0"/>
              </a:rPr>
              <a:t>Tù quay quanh trôc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133600" y="4343400"/>
            <a:ext cx="2743200" cy="381000"/>
          </a:xfrm>
          <a:prstGeom prst="rect">
            <a:avLst/>
          </a:prstGeom>
          <a:solidFill>
            <a:srgbClr val="B7DEE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.VnTimeH" panose="020B7200000000000000" pitchFamily="34" charset="0"/>
                <a:cs typeface="Times New Roman" panose="02020603050405020304" pitchFamily="18" charset="0"/>
              </a:rPr>
              <a:t>HÖ </a:t>
            </a:r>
            <a:r>
              <a:rPr lang="en-US" altLang="en-US" sz="2000" b="1">
                <a:latin typeface=".VnTimeH" panose="020B7200000000000000" pitchFamily="34" charset="0"/>
              </a:rPr>
              <a:t>qu¶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114800" y="5029200"/>
            <a:ext cx="1066800" cy="1524000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C¸c</a:t>
            </a:r>
            <a:r>
              <a:rPr lang="en-US" altLang="en-US" sz="1800" b="1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vËt</a:t>
            </a:r>
            <a:r>
              <a:rPr lang="en-US" altLang="en-US" sz="1800" b="1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chuyÓn</a:t>
            </a:r>
            <a:r>
              <a:rPr lang="en-US" altLang="en-US" sz="1800" b="1" dirty="0">
                <a:latin typeface=".VnTime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altLang="en-US" sz="1800" b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éng</a:t>
            </a:r>
            <a:endParaRPr lang="en-US" altLang="en-US" sz="1800" b="1" dirty="0">
              <a:latin typeface=".VnTime" panose="020B7200000000000000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800" b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bÞ</a:t>
            </a:r>
            <a:r>
              <a:rPr lang="en-US" altLang="en-US" sz="1800" b="1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lÖch</a:t>
            </a:r>
            <a:r>
              <a:rPr lang="en-US" altLang="en-US" sz="1800" b="1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latin typeface=".VnTime" panose="020B7200000000000000" pitchFamily="34" charset="0"/>
                <a:cs typeface="Times New Roman" panose="02020603050405020304" pitchFamily="18" charset="0"/>
              </a:rPr>
              <a:t>h­ưíng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676400" y="5029200"/>
            <a:ext cx="1066800" cy="1524000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900">
                <a:latin typeface=".VnTime" panose="020B7200000000000000" pitchFamily="34" charset="0"/>
                <a:cs typeface="Times New Roman" panose="02020603050405020304" pitchFamily="18" charset="0"/>
              </a:rPr>
              <a:t>Ngµy ®ªm kÕ tiÕp kh«ng ngõng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8458200" y="22098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438525" y="4724400"/>
            <a:ext cx="12700" cy="338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8407400" y="3784600"/>
            <a:ext cx="0" cy="55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4191000" y="33321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8458200" y="2209800"/>
            <a:ext cx="1447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>
            <a:off x="6934200" y="2209800"/>
            <a:ext cx="15494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7010400" y="1524001"/>
            <a:ext cx="3162300" cy="71437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latin typeface=".VnTime" panose="020B7200000000000000" pitchFamily="34" charset="0"/>
                <a:cs typeface="Times New Roman" panose="02020603050405020304" pitchFamily="18" charset="0"/>
              </a:rPr>
              <a:t> Quay quanh MÆt Trêi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9144000" y="2743200"/>
            <a:ext cx="1524000" cy="1066800"/>
          </a:xfrm>
          <a:prstGeom prst="rect">
            <a:avLst/>
          </a:pr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en-US" sz="1600" b="1" dirty="0">
                <a:latin typeface=".VnTime" panose="020B7200000000000000" pitchFamily="34" charset="0"/>
                <a:cs typeface="Times New Roman" panose="02020603050405020304" pitchFamily="18" charset="0"/>
              </a:rPr>
              <a:t>Trôc nghiªng </a:t>
            </a:r>
            <a:r>
              <a:rPr lang="pt-BR" altLang="en-US" sz="1600" dirty="0"/>
              <a:t>66</a:t>
            </a:r>
            <a:r>
              <a:rPr lang="pt-BR" altLang="en-US" sz="1600" baseline="30000" dirty="0"/>
              <a:t>o</a:t>
            </a:r>
            <a:r>
              <a:rPr lang="pt-BR" altLang="en-US" sz="1600" dirty="0">
                <a:latin typeface=".VnTime" panose="020B7200000000000000" pitchFamily="34" charset="0"/>
                <a:cs typeface="Times New Roman" panose="02020603050405020304" pitchFamily="18" charset="0"/>
              </a:rPr>
              <a:t>33</a:t>
            </a:r>
            <a:r>
              <a:rPr lang="pt-BR" altLang="en-US" sz="1600" baseline="30000" dirty="0">
                <a:latin typeface=".VnTime" panose="020B7200000000000000" pitchFamily="34" charset="0"/>
                <a:cs typeface="Times New Roman" panose="02020603050405020304" pitchFamily="18" charset="0"/>
              </a:rPr>
              <a:t>”</a:t>
            </a:r>
            <a:r>
              <a:rPr lang="pt-BR" altLang="en-US" sz="1600" dirty="0">
                <a:latin typeface=".VnTime" panose="020B7200000000000000" pitchFamily="34" charset="0"/>
                <a:cs typeface="Times New Roman" panose="02020603050405020304" pitchFamily="18" charset="0"/>
              </a:rPr>
              <a:t>.</a:t>
            </a:r>
            <a:r>
              <a:rPr lang="pt-BR" altLang="en-US" sz="1600" b="1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1600" b="1" dirty="0" smtClean="0">
                <a:latin typeface=".VnTime" panose="020B7200000000000000" pitchFamily="34" charset="0"/>
                <a:cs typeface="Times New Roman" panose="02020603050405020304" pitchFamily="18" charset="0"/>
              </a:rPr>
              <a:t>Hư­íng </a:t>
            </a:r>
            <a:r>
              <a:rPr lang="pt-BR" altLang="en-US" sz="1600" b="1" dirty="0">
                <a:latin typeface=".VnTime" panose="020B7200000000000000" pitchFamily="34" charset="0"/>
                <a:cs typeface="Times New Roman" panose="02020603050405020304" pitchFamily="18" charset="0"/>
              </a:rPr>
              <a:t>kh«ng ®æi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7772400" y="2743201"/>
            <a:ext cx="1219200" cy="1052513"/>
          </a:xfrm>
          <a:prstGeom prst="rect">
            <a:avLst/>
          </a:pr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en-US" sz="1500" b="1" dirty="0" err="1" smtClean="0">
                <a:latin typeface=".VnTime" panose="020B7200000000000000" pitchFamily="34" charset="0"/>
                <a:cs typeface="Times New Roman" panose="02020603050405020304" pitchFamily="18" charset="0"/>
              </a:rPr>
              <a:t>H­ưíng</a:t>
            </a:r>
            <a:r>
              <a:rPr lang="fr-FR" altLang="en-US" sz="1500" b="1" dirty="0" smtClean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fr-FR" altLang="en-US" sz="1500" b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chuyÓn</a:t>
            </a:r>
            <a:r>
              <a:rPr lang="fr-FR" altLang="en-US" sz="1500" b="1" dirty="0">
                <a:latin typeface=".VnTime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fr-FR" altLang="en-US" sz="1500" b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éng</a:t>
            </a:r>
            <a:r>
              <a:rPr lang="fr-FR" altLang="en-US" sz="1500" b="1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fr-FR" altLang="en-US" sz="1500" b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tõ</a:t>
            </a:r>
            <a:r>
              <a:rPr lang="fr-FR" altLang="en-US" sz="1500" b="1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fr-FR" altLang="en-US" sz="1500" b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t©y</a:t>
            </a:r>
            <a:r>
              <a:rPr lang="fr-FR" altLang="en-US" sz="1500" b="1" dirty="0">
                <a:latin typeface=".VnTime" panose="020B7200000000000000" pitchFamily="34" charset="0"/>
                <a:cs typeface="Times New Roman" panose="02020603050405020304" pitchFamily="18" charset="0"/>
              </a:rPr>
              <a:t>  sang ®«</a:t>
            </a:r>
            <a:r>
              <a:rPr lang="fr-FR" altLang="en-US" sz="1500" b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ng</a:t>
            </a:r>
            <a:endParaRPr lang="fr-FR" altLang="en-US" dirty="0">
              <a:latin typeface="Arial" panose="020B0604020202020204" pitchFamily="34" charset="0"/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096000" y="2743201"/>
            <a:ext cx="1536700" cy="1052513"/>
          </a:xfrm>
          <a:prstGeom prst="rect">
            <a:avLst/>
          </a:pr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.VnTime" panose="020B7200000000000000" pitchFamily="34" charset="0"/>
                <a:cs typeface="Times New Roman" panose="02020603050405020304" pitchFamily="18" charset="0"/>
              </a:rPr>
              <a:t>Thêi gian chuyÓn ®éng 1vßng </a:t>
            </a:r>
            <a:endParaRPr lang="en-US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1600" b="1">
                <a:latin typeface=".VnTime" panose="020B7200000000000000" pitchFamily="34" charset="0"/>
                <a:cs typeface="Times New Roman" panose="02020603050405020304" pitchFamily="18" charset="0"/>
              </a:rPr>
              <a:t>365 ngµy 6h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819400" y="5029200"/>
            <a:ext cx="1143000" cy="1524000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en-US" sz="1800" b="1">
                <a:latin typeface=".VnTime" panose="020B7200000000000000" pitchFamily="34" charset="0"/>
                <a:cs typeface="Times New Roman" panose="02020603050405020304" pitchFamily="18" charset="0"/>
              </a:rPr>
              <a:t>Giê kh¸c nhau trªn </a:t>
            </a:r>
          </a:p>
          <a:p>
            <a:pPr algn="ctr" eaLnBrk="1" hangingPunct="1"/>
            <a:r>
              <a:rPr lang="pt-BR" altLang="en-US" sz="1800" b="1">
                <a:latin typeface=".VnTime" panose="020B7200000000000000" pitchFamily="34" charset="0"/>
                <a:cs typeface="Times New Roman" panose="02020603050405020304" pitchFamily="18" charset="0"/>
              </a:rPr>
              <a:t>Tr¸i </a:t>
            </a:r>
            <a:r>
              <a:rPr lang="en-US" altLang="en-US" sz="1800">
                <a:latin typeface=".VnTimeH" panose="020B7200000000000000" pitchFamily="34" charset="0"/>
              </a:rPr>
              <a:t>®</a:t>
            </a:r>
            <a:r>
              <a:rPr lang="pt-BR" altLang="en-US" sz="1800" b="1">
                <a:latin typeface=".VnTime" panose="020B7200000000000000" pitchFamily="34" charset="0"/>
                <a:cs typeface="Times New Roman" panose="02020603050405020304" pitchFamily="18" charset="0"/>
              </a:rPr>
              <a:t>Êt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6705600" y="5105400"/>
            <a:ext cx="1219200" cy="1371600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en-US" sz="2100" dirty="0">
                <a:latin typeface=".VnTime" panose="020B7200000000000000" pitchFamily="34" charset="0"/>
                <a:cs typeface="Times New Roman" panose="02020603050405020304" pitchFamily="18" charset="0"/>
              </a:rPr>
              <a:t>HiÖn </a:t>
            </a:r>
            <a:r>
              <a:rPr lang="pt-BR" altLang="en-US" sz="2100" dirty="0" smtClean="0">
                <a:latin typeface=".VnTime" panose="020B7200000000000000" pitchFamily="34" charset="0"/>
                <a:cs typeface="Times New Roman" panose="02020603050405020304" pitchFamily="18" charset="0"/>
              </a:rPr>
              <a:t>tưîng </a:t>
            </a:r>
            <a:r>
              <a:rPr lang="pt-BR" altLang="en-US" sz="2100" dirty="0">
                <a:latin typeface=".VnTime" panose="020B7200000000000000" pitchFamily="34" charset="0"/>
                <a:cs typeface="Times New Roman" panose="02020603050405020304" pitchFamily="18" charset="0"/>
              </a:rPr>
              <a:t>mïa</a:t>
            </a:r>
            <a:endParaRPr lang="pt-BR" altLang="en-US" dirty="0">
              <a:latin typeface="Arial" panose="020B0604020202020204" pitchFamily="34" charset="0"/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610600" y="5105400"/>
            <a:ext cx="1219200" cy="1371600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en-US" sz="1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HiÖn</a:t>
            </a:r>
            <a:r>
              <a:rPr lang="fr-FR" altLang="en-US" sz="1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fr-FR" altLang="en-US" sz="1800" dirty="0" err="1" smtClean="0">
                <a:latin typeface=".VnTime" panose="020B7200000000000000" pitchFamily="34" charset="0"/>
                <a:cs typeface="Times New Roman" panose="02020603050405020304" pitchFamily="18" charset="0"/>
              </a:rPr>
              <a:t>tưîng</a:t>
            </a:r>
            <a:r>
              <a:rPr lang="fr-FR" altLang="en-US" sz="1800" dirty="0" smtClean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fr-FR" altLang="en-US" sz="1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ngµy</a:t>
            </a:r>
            <a:r>
              <a:rPr lang="fr-FR" altLang="en-US" sz="1800" dirty="0">
                <a:latin typeface=".VnTime" panose="020B7200000000000000" pitchFamily="34" charset="0"/>
                <a:cs typeface="Times New Roman" panose="02020603050405020304" pitchFamily="18" charset="0"/>
              </a:rPr>
              <a:t> ®ªm </a:t>
            </a:r>
            <a:r>
              <a:rPr lang="fr-FR" altLang="en-US" sz="1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dµi</a:t>
            </a:r>
            <a:r>
              <a:rPr lang="fr-FR" altLang="en-US" sz="1800" dirty="0">
                <a:latin typeface=".VnTime" panose="020B7200000000000000" pitchFamily="34" charset="0"/>
                <a:cs typeface="Times New Roman" panose="02020603050405020304" pitchFamily="18" charset="0"/>
              </a:rPr>
              <a:t> ng¾n </a:t>
            </a:r>
            <a:r>
              <a:rPr lang="fr-FR" altLang="en-US" sz="1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kh¸c</a:t>
            </a:r>
            <a:r>
              <a:rPr lang="fr-FR" altLang="en-US" sz="1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fr-FR" altLang="en-US" sz="1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nhau</a:t>
            </a:r>
            <a:r>
              <a:rPr lang="fr-FR" altLang="en-US" sz="1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endParaRPr lang="fr-FR" altLang="en-US" sz="2800" dirty="0">
              <a:latin typeface="Arial" panose="020B0604020202020204" pitchFamily="34" charset="0"/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6705600" y="4343400"/>
            <a:ext cx="3162300" cy="381000"/>
          </a:xfrm>
          <a:prstGeom prst="rect">
            <a:avLst/>
          </a:prstGeom>
          <a:solidFill>
            <a:srgbClr val="B7DEE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.VnTimeH" panose="020B7200000000000000" pitchFamily="34" charset="0"/>
                <a:cs typeface="Times New Roman" panose="02020603050405020304" pitchFamily="18" charset="0"/>
              </a:rPr>
              <a:t>HÖ qu¶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6324600" y="34480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H="1">
            <a:off x="8839200" y="3810000"/>
            <a:ext cx="1066800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6781800" y="3810000"/>
            <a:ext cx="12954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2133600" y="3886200"/>
            <a:ext cx="1219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3505200" y="4724400"/>
            <a:ext cx="10668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>
            <a:off x="2286000" y="4724400"/>
            <a:ext cx="11049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4229100" y="381000"/>
            <a:ext cx="4152900" cy="7620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  <a:latin typeface=".VnTimeH" panose="020B7200000000000000" pitchFamily="34" charset="0"/>
              </a:rPr>
              <a:t>Tr¸i ®Êt</a:t>
            </a: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H="1">
            <a:off x="7543800" y="4724400"/>
            <a:ext cx="6858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8458201" y="4724401"/>
            <a:ext cx="739775" cy="379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1524001" y="10472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1524000" y="1231900"/>
            <a:ext cx="2603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  <a:p>
            <a:r>
              <a:rPr lang="en-US" altLang="en-US" sz="1200" b="1">
                <a:latin typeface=".VnTime" panose="020B7200000000000000" pitchFamily="34" charset="0"/>
                <a:cs typeface="Times New Roman" panose="02020603050405020304" pitchFamily="18" charset="0"/>
              </a:rPr>
              <a:t>  </a:t>
            </a:r>
            <a:endParaRPr lang="en-US" alt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3"/>
          <p:cNvSpPr>
            <a:spLocks noChangeArrowheads="1"/>
          </p:cNvSpPr>
          <p:nvPr/>
        </p:nvSpPr>
        <p:spPr bwMode="auto">
          <a:xfrm>
            <a:off x="4191000" y="228600"/>
            <a:ext cx="2819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>
                  <a:gamma/>
                  <a:tint val="34902"/>
                  <a:invGamma/>
                </a:srgbClr>
              </a:gs>
              <a:gs pos="100000">
                <a:srgbClr val="FFFF66">
                  <a:alpha val="66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altLang="en-US" sz="2000">
              <a:latin typeface="Verdana" panose="020B0604030504040204" pitchFamily="34" charset="0"/>
            </a:endParaRPr>
          </a:p>
        </p:txBody>
      </p:sp>
      <p:sp>
        <p:nvSpPr>
          <p:cNvPr id="11267" name="AutoShape 26"/>
          <p:cNvSpPr>
            <a:spLocks noChangeArrowheads="1"/>
          </p:cNvSpPr>
          <p:nvPr/>
        </p:nvSpPr>
        <p:spPr bwMode="auto">
          <a:xfrm>
            <a:off x="4191001" y="990600"/>
            <a:ext cx="2809875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>
                  <a:gamma/>
                  <a:tint val="31765"/>
                  <a:invGamma/>
                </a:srgbClr>
              </a:gs>
              <a:gs pos="100000">
                <a:srgbClr val="FFFF66">
                  <a:alpha val="65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altLang="en-US" sz="2000">
              <a:latin typeface="Verdana" panose="020B0604030504040204" pitchFamily="34" charset="0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114800" y="1041401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66">
                        <a:gamma/>
                        <a:tint val="31765"/>
                        <a:invGamma/>
                      </a:srgbClr>
                    </a:gs>
                    <a:gs pos="100000">
                      <a:srgbClr val="FFFF66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Tự quay quanh trục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4724400" y="304801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Hình cầu</a:t>
            </a:r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7924801" y="228600"/>
            <a:ext cx="2232025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>
                  <a:alpha val="66000"/>
                </a:srgbClr>
              </a:gs>
              <a:gs pos="100000">
                <a:srgbClr val="FFFF66">
                  <a:gamma/>
                  <a:tint val="47451"/>
                  <a:invGamma/>
                </a:srgbClr>
              </a:gs>
            </a:gsLst>
            <a:lin ang="2700000" scaled="1"/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8077200" y="304801"/>
            <a:ext cx="1981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66">
                        <a:gamma/>
                        <a:tint val="31765"/>
                        <a:invGamma/>
                      </a:srgbClr>
                    </a:gs>
                    <a:gs pos="100000">
                      <a:srgbClr val="FFFF66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/>
              <a:t>Ngày đêm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/>
              <a:t>kế tiếp nhau</a:t>
            </a:r>
          </a:p>
        </p:txBody>
      </p:sp>
      <p:pic>
        <p:nvPicPr>
          <p:cNvPr id="11272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9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2057400" y="533400"/>
            <a:ext cx="121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Trái Đất</a:t>
            </a:r>
          </a:p>
        </p:txBody>
      </p:sp>
      <p:sp>
        <p:nvSpPr>
          <p:cNvPr id="87071" name="AutoShape 31"/>
          <p:cNvSpPr>
            <a:spLocks noChangeArrowheads="1"/>
          </p:cNvSpPr>
          <p:nvPr/>
        </p:nvSpPr>
        <p:spPr bwMode="gray">
          <a:xfrm rot="1450737">
            <a:off x="7045326" y="514350"/>
            <a:ext cx="873125" cy="273050"/>
          </a:xfrm>
          <a:prstGeom prst="rightArrow">
            <a:avLst>
              <a:gd name="adj1" fmla="val 35167"/>
              <a:gd name="adj2" fmla="val 129491"/>
            </a:avLst>
          </a:prstGeom>
          <a:gradFill rotWithShape="1">
            <a:gsLst>
              <a:gs pos="0">
                <a:schemeClr val="hlink"/>
              </a:gs>
              <a:gs pos="100000">
                <a:srgbClr val="AEDFDF"/>
              </a:gs>
            </a:gsLst>
            <a:lin ang="0" scaled="1"/>
          </a:gra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87073" name="AutoShape 33"/>
          <p:cNvSpPr>
            <a:spLocks noChangeArrowheads="1"/>
          </p:cNvSpPr>
          <p:nvPr/>
        </p:nvSpPr>
        <p:spPr bwMode="gray">
          <a:xfrm rot="20127833">
            <a:off x="7042151" y="1035051"/>
            <a:ext cx="898525" cy="288925"/>
          </a:xfrm>
          <a:prstGeom prst="rightArrow">
            <a:avLst>
              <a:gd name="adj1" fmla="val 35167"/>
              <a:gd name="adj2" fmla="val 125936"/>
            </a:avLst>
          </a:prstGeom>
          <a:gradFill rotWithShape="1">
            <a:gsLst>
              <a:gs pos="0">
                <a:schemeClr val="hlink"/>
              </a:gs>
              <a:gs pos="100000">
                <a:srgbClr val="AEDFDF"/>
              </a:gs>
            </a:gsLst>
            <a:lin ang="0" scaled="1"/>
          </a:gra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87079" name="AutoShape 39"/>
          <p:cNvSpPr>
            <a:spLocks noChangeArrowheads="1"/>
          </p:cNvSpPr>
          <p:nvPr/>
        </p:nvSpPr>
        <p:spPr bwMode="auto">
          <a:xfrm>
            <a:off x="2286000" y="3392488"/>
            <a:ext cx="3657600" cy="533400"/>
          </a:xfrm>
          <a:prstGeom prst="flowChartAlternateProcess">
            <a:avLst/>
          </a:prstGeom>
          <a:gradFill rotWithShape="1">
            <a:gsLst>
              <a:gs pos="0">
                <a:srgbClr val="FFFF66">
                  <a:gamma/>
                  <a:tint val="41176"/>
                  <a:invGamma/>
                </a:srgbClr>
              </a:gs>
              <a:gs pos="100000">
                <a:srgbClr val="FFFF66">
                  <a:alpha val="86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100">
                <a:latin typeface=".VnArial" panose="020B7200000000000000" pitchFamily="34" charset="0"/>
                <a:cs typeface="Arial" panose="020B0604020202020204" pitchFamily="34" charset="0"/>
              </a:rPr>
              <a:t>Nửa cầu ngả về </a:t>
            </a:r>
            <a:r>
              <a:rPr lang="en-US" altLang="en-US" sz="2100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altLang="en-US" sz="2100">
                <a:latin typeface=".VnArial" panose="020B7200000000000000" pitchFamily="34" charset="0"/>
                <a:cs typeface="Arial" panose="020B0604020202020204" pitchFamily="34" charset="0"/>
              </a:rPr>
              <a:t> Mặt Trời</a:t>
            </a:r>
          </a:p>
        </p:txBody>
      </p:sp>
      <p:sp>
        <p:nvSpPr>
          <p:cNvPr id="87080" name="AutoShape 40"/>
          <p:cNvSpPr>
            <a:spLocks noChangeArrowheads="1"/>
          </p:cNvSpPr>
          <p:nvPr/>
        </p:nvSpPr>
        <p:spPr bwMode="auto">
          <a:xfrm>
            <a:off x="4486276" y="2292350"/>
            <a:ext cx="3895725" cy="801688"/>
          </a:xfrm>
          <a:prstGeom prst="flowChartAlternateProcess">
            <a:avLst/>
          </a:prstGeom>
          <a:gradFill rotWithShape="1">
            <a:gsLst>
              <a:gs pos="0">
                <a:srgbClr val="FFFF66">
                  <a:gamma/>
                  <a:tint val="31765"/>
                  <a:invGamma/>
                </a:srgbClr>
              </a:gs>
              <a:gs pos="100000">
                <a:srgbClr val="FFFF66">
                  <a:alpha val="65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100">
                <a:latin typeface="Arial" panose="020B0604020202020204" pitchFamily="34" charset="0"/>
                <a:cs typeface="Arial" panose="020B0604020202020204" pitchFamily="34" charset="0"/>
              </a:rPr>
              <a:t>Trục Trái Đất nghiêng </a:t>
            </a:r>
          </a:p>
          <a:p>
            <a:pPr algn="ctr" eaLnBrk="1" hangingPunct="1"/>
            <a:r>
              <a:rPr lang="en-US" altLang="en-US" sz="2100">
                <a:latin typeface="Arial" panose="020B0604020202020204" pitchFamily="34" charset="0"/>
                <a:cs typeface="Arial" panose="020B0604020202020204" pitchFamily="34" charset="0"/>
              </a:rPr>
              <a:t>và không đổi hướng</a:t>
            </a:r>
          </a:p>
        </p:txBody>
      </p:sp>
      <p:sp>
        <p:nvSpPr>
          <p:cNvPr id="11280" name="Text Box 53"/>
          <p:cNvSpPr txBox="1">
            <a:spLocks noChangeArrowheads="1"/>
          </p:cNvSpPr>
          <p:nvPr/>
        </p:nvSpPr>
        <p:spPr bwMode="auto">
          <a:xfrm>
            <a:off x="3733800" y="6457950"/>
            <a:ext cx="4648200" cy="241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altLang="en-US" sz="1800">
                <a:latin typeface="Arial" panose="020B0604020202020204" pitchFamily="34" charset="0"/>
                <a:cs typeface="Arial" panose="020B0604020202020204" pitchFamily="34" charset="0"/>
              </a:rPr>
              <a:t>ơ đồ nguyên nhân hiện tượng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altLang="en-US" sz="1800">
                <a:latin typeface="Arial" panose="020B0604020202020204" pitchFamily="34" charset="0"/>
                <a:cs typeface="Arial" panose="020B0604020202020204" pitchFamily="34" charset="0"/>
              </a:rPr>
              <a:t>ùa</a:t>
            </a:r>
            <a:endParaRPr lang="en-US" alt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94" name="Freeform 54"/>
          <p:cNvSpPr>
            <a:spLocks/>
          </p:cNvSpPr>
          <p:nvPr/>
        </p:nvSpPr>
        <p:spPr bwMode="gray">
          <a:xfrm rot="15101073">
            <a:off x="7293770" y="2939257"/>
            <a:ext cx="454025" cy="58261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rgbClr val="AEDFDF"/>
              </a:gs>
            </a:gsLst>
            <a:lin ang="0" scaled="1"/>
          </a:gradFill>
          <a:ln w="19050">
            <a:solidFill>
              <a:srgbClr val="FF0000"/>
            </a:solidFill>
            <a:round/>
            <a:headEnd/>
            <a:tailEnd/>
          </a:ln>
        </p:spPr>
        <p:txBody>
          <a:bodyPr vert="eaVer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87095" name="Freeform 55"/>
          <p:cNvSpPr>
            <a:spLocks/>
          </p:cNvSpPr>
          <p:nvPr/>
        </p:nvSpPr>
        <p:spPr bwMode="gray">
          <a:xfrm rot="7144526" flipH="1">
            <a:off x="4993482" y="2955132"/>
            <a:ext cx="457200" cy="53181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rgbClr val="AEDFDF"/>
              </a:gs>
            </a:gsLst>
            <a:lin ang="0" scaled="1"/>
          </a:gradFill>
          <a:ln w="19050">
            <a:solidFill>
              <a:srgbClr val="FF0000"/>
            </a:solidFill>
            <a:round/>
            <a:headEnd/>
            <a:tailEnd/>
          </a:ln>
        </p:spPr>
        <p:txBody>
          <a:bodyPr rot="10800000" vert="eaVer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87099" name="AutoShape 59"/>
          <p:cNvSpPr>
            <a:spLocks noChangeArrowheads="1"/>
          </p:cNvSpPr>
          <p:nvPr/>
        </p:nvSpPr>
        <p:spPr bwMode="auto">
          <a:xfrm>
            <a:off x="2286000" y="4267200"/>
            <a:ext cx="3657600" cy="533400"/>
          </a:xfrm>
          <a:prstGeom prst="flowChartAlternateProcess">
            <a:avLst/>
          </a:prstGeom>
          <a:gradFill rotWithShape="1">
            <a:gsLst>
              <a:gs pos="0">
                <a:srgbClr val="FFFF66">
                  <a:gamma/>
                  <a:tint val="41176"/>
                  <a:invGamma/>
                </a:srgbClr>
              </a:gs>
              <a:gs pos="100000">
                <a:srgbClr val="FFFF66">
                  <a:alpha val="65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100">
                <a:latin typeface="Arial" panose="020B0604020202020204" pitchFamily="34" charset="0"/>
                <a:cs typeface="Arial" panose="020B0604020202020204" pitchFamily="34" charset="0"/>
              </a:rPr>
              <a:t>Góc chiếu sáng lớn</a:t>
            </a:r>
          </a:p>
        </p:txBody>
      </p:sp>
      <p:sp>
        <p:nvSpPr>
          <p:cNvPr id="87100" name="AutoShape 60"/>
          <p:cNvSpPr>
            <a:spLocks noChangeArrowheads="1"/>
          </p:cNvSpPr>
          <p:nvPr/>
        </p:nvSpPr>
        <p:spPr bwMode="auto">
          <a:xfrm>
            <a:off x="2286000" y="5068888"/>
            <a:ext cx="3657600" cy="533400"/>
          </a:xfrm>
          <a:prstGeom prst="flowChartAlternateProcess">
            <a:avLst/>
          </a:prstGeom>
          <a:gradFill rotWithShape="1">
            <a:gsLst>
              <a:gs pos="0">
                <a:srgbClr val="FFFF66">
                  <a:gamma/>
                  <a:tint val="41176"/>
                  <a:invGamma/>
                </a:srgbClr>
              </a:gs>
              <a:gs pos="100000">
                <a:srgbClr val="FFFF66">
                  <a:alpha val="65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100">
                <a:latin typeface="Arial" panose="020B0604020202020204" pitchFamily="34" charset="0"/>
                <a:cs typeface="Arial" panose="020B0604020202020204" pitchFamily="34" charset="0"/>
              </a:rPr>
              <a:t>Lượng ánh sáng, nhiệt nhiều</a:t>
            </a:r>
          </a:p>
        </p:txBody>
      </p:sp>
      <p:sp>
        <p:nvSpPr>
          <p:cNvPr id="11285" name="AutoShape 61"/>
          <p:cNvSpPr>
            <a:spLocks noChangeArrowheads="1"/>
          </p:cNvSpPr>
          <p:nvPr/>
        </p:nvSpPr>
        <p:spPr bwMode="auto">
          <a:xfrm>
            <a:off x="2286000" y="5830888"/>
            <a:ext cx="3657600" cy="533400"/>
          </a:xfrm>
          <a:prstGeom prst="flowChartAlternateProcess">
            <a:avLst/>
          </a:prstGeom>
          <a:gradFill rotWithShape="1">
            <a:gsLst>
              <a:gs pos="0">
                <a:srgbClr val="FFFF66">
                  <a:gamma/>
                  <a:tint val="41176"/>
                  <a:invGamma/>
                </a:srgbClr>
              </a:gs>
              <a:gs pos="100000">
                <a:srgbClr val="FFFF66">
                  <a:alpha val="65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100">
                <a:latin typeface="Arial" panose="020B0604020202020204" pitchFamily="34" charset="0"/>
                <a:cs typeface="Arial" panose="020B0604020202020204" pitchFamily="34" charset="0"/>
              </a:rPr>
              <a:t>Mùa nóng</a:t>
            </a:r>
          </a:p>
        </p:txBody>
      </p:sp>
      <p:sp>
        <p:nvSpPr>
          <p:cNvPr id="87112" name="AutoShape 72"/>
          <p:cNvSpPr>
            <a:spLocks noChangeArrowheads="1"/>
          </p:cNvSpPr>
          <p:nvPr/>
        </p:nvSpPr>
        <p:spPr bwMode="auto">
          <a:xfrm>
            <a:off x="6248400" y="3392488"/>
            <a:ext cx="3657600" cy="533400"/>
          </a:xfrm>
          <a:prstGeom prst="flowChartAlternateProcess">
            <a:avLst/>
          </a:prstGeom>
          <a:gradFill rotWithShape="1">
            <a:gsLst>
              <a:gs pos="0">
                <a:srgbClr val="FFFF66">
                  <a:gamma/>
                  <a:tint val="41176"/>
                  <a:invGamma/>
                </a:srgbClr>
              </a:gs>
              <a:gs pos="100000">
                <a:srgbClr val="FFFF66">
                  <a:alpha val="65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100">
                <a:latin typeface="Arial" panose="020B0604020202020204" pitchFamily="34" charset="0"/>
                <a:cs typeface="Arial" panose="020B0604020202020204" pitchFamily="34" charset="0"/>
              </a:rPr>
              <a:t>Nửa cầu chếch xa Mặt Trời</a:t>
            </a:r>
          </a:p>
        </p:txBody>
      </p:sp>
      <p:sp>
        <p:nvSpPr>
          <p:cNvPr id="87113" name="AutoShape 73"/>
          <p:cNvSpPr>
            <a:spLocks noChangeArrowheads="1"/>
          </p:cNvSpPr>
          <p:nvPr/>
        </p:nvSpPr>
        <p:spPr bwMode="auto">
          <a:xfrm>
            <a:off x="6248400" y="4230688"/>
            <a:ext cx="3657600" cy="533400"/>
          </a:xfrm>
          <a:prstGeom prst="flowChartAlternateProcess">
            <a:avLst/>
          </a:prstGeom>
          <a:gradFill rotWithShape="1">
            <a:gsLst>
              <a:gs pos="0">
                <a:srgbClr val="FFFF66">
                  <a:gamma/>
                  <a:tint val="41176"/>
                  <a:invGamma/>
                </a:srgbClr>
              </a:gs>
              <a:gs pos="100000">
                <a:srgbClr val="FFFF66">
                  <a:alpha val="65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100">
                <a:latin typeface="Arial" panose="020B0604020202020204" pitchFamily="34" charset="0"/>
                <a:cs typeface="Arial" panose="020B0604020202020204" pitchFamily="34" charset="0"/>
              </a:rPr>
              <a:t>Góc chiếu sáng nhỏ</a:t>
            </a:r>
          </a:p>
        </p:txBody>
      </p:sp>
      <p:sp>
        <p:nvSpPr>
          <p:cNvPr id="87114" name="AutoShape 74"/>
          <p:cNvSpPr>
            <a:spLocks noChangeArrowheads="1"/>
          </p:cNvSpPr>
          <p:nvPr/>
        </p:nvSpPr>
        <p:spPr bwMode="auto">
          <a:xfrm>
            <a:off x="6248400" y="5068888"/>
            <a:ext cx="3657600" cy="533400"/>
          </a:xfrm>
          <a:prstGeom prst="flowChartAlternateProcess">
            <a:avLst/>
          </a:prstGeom>
          <a:gradFill rotWithShape="1">
            <a:gsLst>
              <a:gs pos="0">
                <a:srgbClr val="FFFF66">
                  <a:gamma/>
                  <a:tint val="41176"/>
                  <a:invGamma/>
                </a:srgbClr>
              </a:gs>
              <a:gs pos="100000">
                <a:srgbClr val="FFFF66">
                  <a:alpha val="65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100">
                <a:latin typeface="Arial" panose="020B0604020202020204" pitchFamily="34" charset="0"/>
                <a:cs typeface="Arial" panose="020B0604020202020204" pitchFamily="34" charset="0"/>
              </a:rPr>
              <a:t>Lượng ánh sáng, nhiệt ít</a:t>
            </a:r>
          </a:p>
        </p:txBody>
      </p:sp>
      <p:sp>
        <p:nvSpPr>
          <p:cNvPr id="11289" name="AutoShape 75"/>
          <p:cNvSpPr>
            <a:spLocks noChangeArrowheads="1"/>
          </p:cNvSpPr>
          <p:nvPr/>
        </p:nvSpPr>
        <p:spPr bwMode="auto">
          <a:xfrm>
            <a:off x="6248400" y="5830888"/>
            <a:ext cx="3657600" cy="533400"/>
          </a:xfrm>
          <a:prstGeom prst="flowChartAlternateProcess">
            <a:avLst/>
          </a:prstGeom>
          <a:gradFill rotWithShape="1">
            <a:gsLst>
              <a:gs pos="0">
                <a:srgbClr val="FFFF66">
                  <a:gamma/>
                  <a:tint val="41176"/>
                  <a:invGamma/>
                </a:srgbClr>
              </a:gs>
              <a:gs pos="100000">
                <a:srgbClr val="FFFF66">
                  <a:alpha val="65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100">
                <a:latin typeface="Arial" panose="020B0604020202020204" pitchFamily="34" charset="0"/>
                <a:cs typeface="Arial" panose="020B0604020202020204" pitchFamily="34" charset="0"/>
              </a:rPr>
              <a:t>Mùa lạnh</a:t>
            </a:r>
          </a:p>
        </p:txBody>
      </p:sp>
      <p:sp>
        <p:nvSpPr>
          <p:cNvPr id="87116" name="AutoShape 76"/>
          <p:cNvSpPr>
            <a:spLocks noChangeArrowheads="1"/>
          </p:cNvSpPr>
          <p:nvPr/>
        </p:nvSpPr>
        <p:spPr bwMode="gray">
          <a:xfrm rot="5400000">
            <a:off x="8100219" y="3948907"/>
            <a:ext cx="258763" cy="304800"/>
          </a:xfrm>
          <a:prstGeom prst="rightArrow">
            <a:avLst>
              <a:gd name="adj1" fmla="val 50000"/>
              <a:gd name="adj2" fmla="val 53991"/>
            </a:avLst>
          </a:prstGeom>
          <a:gradFill rotWithShape="1">
            <a:gsLst>
              <a:gs pos="0">
                <a:schemeClr val="hlink"/>
              </a:gs>
              <a:gs pos="100000">
                <a:srgbClr val="AEDFDF"/>
              </a:gs>
            </a:gsLst>
            <a:lin ang="0" scaled="1"/>
          </a:gra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87117" name="AutoShape 77"/>
          <p:cNvSpPr>
            <a:spLocks noChangeArrowheads="1"/>
          </p:cNvSpPr>
          <p:nvPr/>
        </p:nvSpPr>
        <p:spPr bwMode="gray">
          <a:xfrm rot="5400000">
            <a:off x="8100219" y="4787107"/>
            <a:ext cx="258763" cy="304800"/>
          </a:xfrm>
          <a:prstGeom prst="rightArrow">
            <a:avLst>
              <a:gd name="adj1" fmla="val 50000"/>
              <a:gd name="adj2" fmla="val 53991"/>
            </a:avLst>
          </a:prstGeom>
          <a:gradFill rotWithShape="1">
            <a:gsLst>
              <a:gs pos="0">
                <a:schemeClr val="hlink"/>
              </a:gs>
              <a:gs pos="100000">
                <a:srgbClr val="AEDFDF"/>
              </a:gs>
            </a:gsLst>
            <a:lin ang="0" scaled="1"/>
          </a:gra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87118" name="AutoShape 78"/>
          <p:cNvSpPr>
            <a:spLocks noChangeArrowheads="1"/>
          </p:cNvSpPr>
          <p:nvPr/>
        </p:nvSpPr>
        <p:spPr bwMode="gray">
          <a:xfrm rot="5400000">
            <a:off x="8100219" y="5603082"/>
            <a:ext cx="258763" cy="304800"/>
          </a:xfrm>
          <a:prstGeom prst="rightArrow">
            <a:avLst>
              <a:gd name="adj1" fmla="val 50000"/>
              <a:gd name="adj2" fmla="val 53991"/>
            </a:avLst>
          </a:prstGeom>
          <a:gradFill rotWithShape="1">
            <a:gsLst>
              <a:gs pos="0">
                <a:schemeClr val="hlink"/>
              </a:gs>
              <a:gs pos="100000">
                <a:srgbClr val="AEDFDF"/>
              </a:gs>
            </a:gsLst>
            <a:lin ang="0" scaled="1"/>
          </a:gra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87119" name="AutoShape 79"/>
          <p:cNvSpPr>
            <a:spLocks noChangeArrowheads="1"/>
          </p:cNvSpPr>
          <p:nvPr/>
        </p:nvSpPr>
        <p:spPr bwMode="gray">
          <a:xfrm rot="5400000">
            <a:off x="4061619" y="3971132"/>
            <a:ext cx="258763" cy="304800"/>
          </a:xfrm>
          <a:prstGeom prst="rightArrow">
            <a:avLst>
              <a:gd name="adj1" fmla="val 50000"/>
              <a:gd name="adj2" fmla="val 53991"/>
            </a:avLst>
          </a:prstGeom>
          <a:gradFill rotWithShape="1">
            <a:gsLst>
              <a:gs pos="0">
                <a:schemeClr val="hlink"/>
              </a:gs>
              <a:gs pos="100000">
                <a:srgbClr val="AEDFDF"/>
              </a:gs>
            </a:gsLst>
            <a:lin ang="0" scaled="1"/>
          </a:gra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87120" name="AutoShape 80"/>
          <p:cNvSpPr>
            <a:spLocks noChangeArrowheads="1"/>
          </p:cNvSpPr>
          <p:nvPr/>
        </p:nvSpPr>
        <p:spPr bwMode="gray">
          <a:xfrm rot="5400000">
            <a:off x="4061619" y="4809332"/>
            <a:ext cx="258763" cy="304800"/>
          </a:xfrm>
          <a:prstGeom prst="rightArrow">
            <a:avLst>
              <a:gd name="adj1" fmla="val 50000"/>
              <a:gd name="adj2" fmla="val 53991"/>
            </a:avLst>
          </a:prstGeom>
          <a:gradFill rotWithShape="1">
            <a:gsLst>
              <a:gs pos="0">
                <a:schemeClr val="hlink"/>
              </a:gs>
              <a:gs pos="100000">
                <a:srgbClr val="AEDFDF"/>
              </a:gs>
            </a:gsLst>
            <a:lin ang="0" scaled="1"/>
          </a:gra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87121" name="AutoShape 81"/>
          <p:cNvSpPr>
            <a:spLocks noChangeArrowheads="1"/>
          </p:cNvSpPr>
          <p:nvPr/>
        </p:nvSpPr>
        <p:spPr bwMode="gray">
          <a:xfrm rot="5400000">
            <a:off x="4061619" y="5625307"/>
            <a:ext cx="258763" cy="304800"/>
          </a:xfrm>
          <a:prstGeom prst="rightArrow">
            <a:avLst>
              <a:gd name="adj1" fmla="val 50000"/>
              <a:gd name="adj2" fmla="val 53991"/>
            </a:avLst>
          </a:prstGeom>
          <a:gradFill rotWithShape="1">
            <a:gsLst>
              <a:gs pos="0">
                <a:schemeClr val="hlink"/>
              </a:gs>
              <a:gs pos="100000">
                <a:srgbClr val="AEDFDF"/>
              </a:gs>
            </a:gsLst>
            <a:lin ang="0" scaled="1"/>
          </a:gra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11296" name="Text Box 82"/>
          <p:cNvSpPr txBox="1">
            <a:spLocks noChangeArrowheads="1"/>
          </p:cNvSpPr>
          <p:nvPr/>
        </p:nvSpPr>
        <p:spPr bwMode="auto">
          <a:xfrm>
            <a:off x="3276600" y="1714500"/>
            <a:ext cx="6172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altLang="en-US" sz="1800">
                <a:latin typeface="Arial" panose="020B0604020202020204" pitchFamily="34" charset="0"/>
                <a:cs typeface="Arial" panose="020B0604020202020204" pitchFamily="34" charset="0"/>
              </a:rPr>
              <a:t>ơ đồ nguyên nhân hiện tượng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ngày đêm kế tiếp nhau</a:t>
            </a:r>
            <a:endParaRPr lang="en-US" alt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6" name="Line 34"/>
          <p:cNvSpPr>
            <a:spLocks noChangeShapeType="1"/>
          </p:cNvSpPr>
          <p:nvPr/>
        </p:nvSpPr>
        <p:spPr bwMode="auto">
          <a:xfrm flipV="1">
            <a:off x="3352800" y="533400"/>
            <a:ext cx="838200" cy="3048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35"/>
          <p:cNvSpPr>
            <a:spLocks noChangeShapeType="1"/>
          </p:cNvSpPr>
          <p:nvPr/>
        </p:nvSpPr>
        <p:spPr bwMode="auto">
          <a:xfrm>
            <a:off x="3375026" y="990600"/>
            <a:ext cx="815975" cy="3048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1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7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7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7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>
          <a:xfrm>
            <a:off x="203200" y="1066800"/>
            <a:ext cx="11379200" cy="685800"/>
          </a:xfrm>
        </p:spPr>
        <p:txBody>
          <a:bodyPr/>
          <a:lstStyle/>
          <a:p>
            <a:pPr algn="l" eaLnBrk="1" hangingPunct="1"/>
            <a:r>
              <a:rPr lang="en-US" alt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Cấu tạo bên trong của Trái Đất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35D43-69DA-44FD-B35E-C2BC3C4D3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67" t="20592" r="26833" b="15555"/>
          <a:stretch/>
        </p:blipFill>
        <p:spPr>
          <a:xfrm>
            <a:off x="6705600" y="1215571"/>
            <a:ext cx="5486400" cy="3078957"/>
          </a:xfrm>
          <a:prstGeom prst="rect">
            <a:avLst/>
          </a:prstGeom>
        </p:spPr>
      </p:pic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1EE7C71B-5B02-4D6B-B270-D439E0DDA5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6401" y="4347004"/>
          <a:ext cx="8737599" cy="2396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648">
                  <a:extLst>
                    <a:ext uri="{9D8B030D-6E8A-4147-A177-3AD203B41FA5}">
                      <a16:colId xmlns:a16="http://schemas.microsoft.com/office/drawing/2014/main" val="1614412451"/>
                    </a:ext>
                  </a:extLst>
                </a:gridCol>
                <a:gridCol w="2245233">
                  <a:extLst>
                    <a:ext uri="{9D8B030D-6E8A-4147-A177-3AD203B41FA5}">
                      <a16:colId xmlns:a16="http://schemas.microsoft.com/office/drawing/2014/main" val="1246913486"/>
                    </a:ext>
                  </a:extLst>
                </a:gridCol>
                <a:gridCol w="2383401">
                  <a:extLst>
                    <a:ext uri="{9D8B030D-6E8A-4147-A177-3AD203B41FA5}">
                      <a16:colId xmlns:a16="http://schemas.microsoft.com/office/drawing/2014/main" val="3920859027"/>
                    </a:ext>
                  </a:extLst>
                </a:gridCol>
                <a:gridCol w="2314317">
                  <a:extLst>
                    <a:ext uri="{9D8B030D-6E8A-4147-A177-3AD203B41FA5}">
                      <a16:colId xmlns:a16="http://schemas.microsoft.com/office/drawing/2014/main" val="816526563"/>
                    </a:ext>
                  </a:extLst>
                </a:gridCol>
              </a:tblGrid>
              <a:tr h="3651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Vỏ Trái Đất</a:t>
                      </a: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Manti</a:t>
                      </a: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691829"/>
                  </a:ext>
                </a:extLst>
              </a:tr>
              <a:tr h="54148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 dày</a:t>
                      </a: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59744"/>
                  </a:ext>
                </a:extLst>
              </a:tr>
              <a:tr h="77530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 thái </a:t>
                      </a:r>
                      <a:endParaRPr lang="en-US" sz="20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</a:p>
                  </a:txBody>
                  <a:tcPr marL="121920" marR="121920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901886"/>
                  </a:ext>
                </a:extLst>
              </a:tr>
              <a:tr h="6839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 độ</a:t>
                      </a:r>
                    </a:p>
                  </a:txBody>
                  <a:tcPr marL="121920" marR="121920">
                    <a:solidFill>
                      <a:srgbClr val="C0E6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C0E6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C0E6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C0E6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3368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04800" y="1905001"/>
            <a:ext cx="6096000" cy="104721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mục 1; H.1 SGK hoàn thành bảng d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ây: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895600" y="1"/>
            <a:ext cx="586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ÔN TẬP HỌC KÌ I</a:t>
            </a:r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1524000" y="484188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524000" y="1447800"/>
            <a:ext cx="4724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i="1" dirty="0"/>
              <a:t>3.Cấu </a:t>
            </a:r>
            <a:r>
              <a:rPr lang="en-US" altLang="en-US" sz="2200" b="1" i="1" dirty="0" err="1" smtClean="0"/>
              <a:t>tạo</a:t>
            </a:r>
            <a:r>
              <a:rPr lang="en-US" altLang="en-US" sz="2200" b="1" i="1" dirty="0" smtClean="0"/>
              <a:t> </a:t>
            </a:r>
            <a:r>
              <a:rPr lang="en-US" altLang="en-US" sz="2200" b="1" i="1" dirty="0" err="1"/>
              <a:t>của</a:t>
            </a:r>
            <a:r>
              <a:rPr lang="en-US" altLang="en-US" sz="2200" b="1" i="1" dirty="0"/>
              <a:t> </a:t>
            </a:r>
            <a:r>
              <a:rPr lang="en-US" altLang="en-US" sz="2200" b="1" i="1" dirty="0" err="1"/>
              <a:t>Trái</a:t>
            </a:r>
            <a:r>
              <a:rPr lang="en-US" altLang="en-US" sz="2200" b="1" i="1" dirty="0"/>
              <a:t> </a:t>
            </a:r>
            <a:r>
              <a:rPr lang="en-US" altLang="en-US" sz="2200" b="1" i="1" dirty="0" err="1"/>
              <a:t>Đất</a:t>
            </a:r>
            <a:r>
              <a:rPr lang="en-US" altLang="en-US" sz="2200" b="1" i="1" dirty="0"/>
              <a:t>.</a:t>
            </a:r>
          </a:p>
        </p:txBody>
      </p:sp>
      <p:pic>
        <p:nvPicPr>
          <p:cNvPr id="12303" name="Picture 27" descr="CAU TAO TRONG TD"/>
          <p:cNvPicPr>
            <a:picLocks noChangeAspect="1" noChangeArrowheads="1"/>
          </p:cNvPicPr>
          <p:nvPr/>
        </p:nvPicPr>
        <p:blipFill>
          <a:blip r:embed="rId2" cstate="print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19200"/>
            <a:ext cx="2286000" cy="21209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</p:spPr>
      </p:pic>
      <p:graphicFrame>
        <p:nvGraphicFramePr>
          <p:cNvPr id="1235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04670"/>
              </p:ext>
            </p:extLst>
          </p:nvPr>
        </p:nvGraphicFramePr>
        <p:xfrm>
          <a:off x="1676400" y="3416300"/>
          <a:ext cx="8686800" cy="3420174"/>
        </p:xfrm>
        <a:graphic>
          <a:graphicData uri="http://schemas.openxmlformats.org/drawingml/2006/table">
            <a:tbl>
              <a:tblPr/>
              <a:tblGrid>
                <a:gridCol w="1506538">
                  <a:extLst>
                    <a:ext uri="{9D8B030D-6E8A-4147-A177-3AD203B41FA5}">
                      <a16:colId xmlns:a16="http://schemas.microsoft.com/office/drawing/2014/main" val="3613020496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527188591"/>
                    </a:ext>
                  </a:extLst>
                </a:gridCol>
                <a:gridCol w="2482850">
                  <a:extLst>
                    <a:ext uri="{9D8B030D-6E8A-4147-A177-3AD203B41FA5}">
                      <a16:colId xmlns:a16="http://schemas.microsoft.com/office/drawing/2014/main" val="3665555125"/>
                    </a:ext>
                  </a:extLst>
                </a:gridCol>
                <a:gridCol w="3278187">
                  <a:extLst>
                    <a:ext uri="{9D8B030D-6E8A-4147-A177-3AD203B41FA5}">
                      <a16:colId xmlns:a16="http://schemas.microsoft.com/office/drawing/2014/main" val="3823660418"/>
                    </a:ext>
                  </a:extLst>
                </a:gridCol>
              </a:tblGrid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Lớp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Độ dày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Trạng thái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Nhiệt độ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547075"/>
                  </a:ext>
                </a:extLst>
              </a:tr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Vỏ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Đất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5-70km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Rắn chắc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Càng xuống sâu nhiệt độ càng cao, tối đa 1.000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094830"/>
                  </a:ext>
                </a:extLst>
              </a:tr>
              <a:tr h="776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Lớp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man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ti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Gần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3000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Quánh dẻo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đến lỏng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Khoảng 1.500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 đến 4.700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500734"/>
                  </a:ext>
                </a:extLst>
              </a:tr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Nhân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Đất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Trên 3.000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Lỏng ở ngoài, rắn ở trong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khoảng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5.000</a:t>
                      </a:r>
                      <a:r>
                        <a:rPr kumimoji="0" lang="en-US" alt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686886"/>
                  </a:ext>
                </a:extLst>
              </a:tr>
            </a:tbl>
          </a:graphicData>
        </a:graphic>
      </p:graphicFrame>
      <p:sp>
        <p:nvSpPr>
          <p:cNvPr id="12360" name="Text Box 47"/>
          <p:cNvSpPr txBox="1">
            <a:spLocks noChangeArrowheads="1"/>
          </p:cNvSpPr>
          <p:nvPr/>
        </p:nvSpPr>
        <p:spPr bwMode="auto">
          <a:xfrm>
            <a:off x="1524000" y="457200"/>
            <a:ext cx="541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/>
              <a:t>I. TRÁI ĐẤT.</a:t>
            </a:r>
          </a:p>
        </p:txBody>
      </p:sp>
    </p:spTree>
    <p:extLst>
      <p:ext uri="{BB962C8B-B14F-4D97-AF65-F5344CB8AC3E}">
        <p14:creationId xmlns:p14="http://schemas.microsoft.com/office/powerpoint/2010/main" val="4002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2069</Words>
  <Application>Microsoft Office PowerPoint</Application>
  <PresentationFormat>Widescreen</PresentationFormat>
  <Paragraphs>600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.VnArabiaH</vt:lpstr>
      <vt:lpstr>.VnArial</vt:lpstr>
      <vt:lpstr>.VnArialH</vt:lpstr>
      <vt:lpstr>.VnAristote</vt:lpstr>
      <vt:lpstr>.VnRevueH</vt:lpstr>
      <vt:lpstr>.VnTime</vt:lpstr>
      <vt:lpstr>.VnTimeH</vt:lpstr>
      <vt:lpstr>.VnUniverse</vt:lpstr>
      <vt:lpstr>Arial</vt:lpstr>
      <vt:lpstr>AvantGarde</vt:lpstr>
      <vt:lpstr>Calibri</vt:lpstr>
      <vt:lpstr>Calibri Light</vt:lpstr>
      <vt:lpstr>Tahoma</vt:lpstr>
      <vt:lpstr>Times New Roman</vt:lpstr>
      <vt:lpstr>Verdana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Cấu tạo bên trong của Trái Đất</vt:lpstr>
      <vt:lpstr>PowerPoint Presentation</vt:lpstr>
      <vt:lpstr>PowerPoint Presentation</vt:lpstr>
      <vt:lpstr> Các địa mảng (mảng kiến tạo)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LY</dc:creator>
  <cp:lastModifiedBy>MAI LY</cp:lastModifiedBy>
  <cp:revision>18</cp:revision>
  <dcterms:created xsi:type="dcterms:W3CDTF">2024-10-21T02:34:06Z</dcterms:created>
  <dcterms:modified xsi:type="dcterms:W3CDTF">2024-12-21T00:58:58Z</dcterms:modified>
</cp:coreProperties>
</file>